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302" r:id="rId3"/>
    <p:sldId id="296" r:id="rId4"/>
    <p:sldId id="297" r:id="rId5"/>
    <p:sldId id="273" r:id="rId6"/>
    <p:sldId id="274" r:id="rId7"/>
    <p:sldId id="298" r:id="rId8"/>
    <p:sldId id="300" r:id="rId9"/>
    <p:sldId id="275" r:id="rId10"/>
    <p:sldId id="309" r:id="rId11"/>
    <p:sldId id="301" r:id="rId12"/>
    <p:sldId id="303" r:id="rId13"/>
    <p:sldId id="304" r:id="rId14"/>
    <p:sldId id="305" r:id="rId15"/>
    <p:sldId id="306" r:id="rId16"/>
    <p:sldId id="307" r:id="rId17"/>
    <p:sldId id="308" r:id="rId18"/>
    <p:sldId id="310" r:id="rId1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ob Suhr" initials="J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2" autoAdjust="0"/>
  </p:normalViewPr>
  <p:slideViewPr>
    <p:cSldViewPr>
      <p:cViewPr>
        <p:scale>
          <a:sx n="119" d="100"/>
          <a:sy n="119" d="100"/>
        </p:scale>
        <p:origin x="-7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54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jsu\AppData\Local\Microsoft\Windows\Temporary%20Internet%20Files\Content.IE5\TODZ8ABX\ISOLA_Gennemsnitsl&#248;n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Mappe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/>
              <a:t>Lønudvikling, </a:t>
            </a:r>
            <a:r>
              <a:rPr lang="da-DK" b="1"/>
              <a:t>faste tillæg</a:t>
            </a:r>
            <a:r>
              <a:rPr lang="da-DK" b="0"/>
              <a:t>, 2. kvt.</a:t>
            </a:r>
            <a:r>
              <a:rPr lang="da-DK" b="0" baseline="0"/>
              <a:t> - 2.kvt.</a:t>
            </a:r>
            <a:endParaRPr lang="da-DK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'[ISOLA_Gennemsnitsløn.xls]Ark1'!$A$75</c:f>
              <c:strCache>
                <c:ptCount val="1"/>
                <c:pt idx="0">
                  <c:v>Erhvervssproglige kandidater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'[ISOLA_Gennemsnitsløn.xls]Ark1'!$B$74:$F$74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'[ISOLA_Gennemsnitsløn.xls]Ark1'!$B$75:$F$75</c:f>
              <c:numCache>
                <c:formatCode>0.00</c:formatCode>
                <c:ptCount val="5"/>
                <c:pt idx="0">
                  <c:v>0.9</c:v>
                </c:pt>
                <c:pt idx="1">
                  <c:v>0.8</c:v>
                </c:pt>
                <c:pt idx="2">
                  <c:v>0.6</c:v>
                </c:pt>
                <c:pt idx="3">
                  <c:v>1</c:v>
                </c:pt>
                <c:pt idx="4">
                  <c:v>0.9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'[ISOLA_Gennemsnitsløn.xls]Ark1'!$A$76</c:f>
              <c:strCache>
                <c:ptCount val="1"/>
                <c:pt idx="0">
                  <c:v>Korrespondenter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'[ISOLA_Gennemsnitsløn.xls]Ark1'!$B$74:$F$74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'[ISOLA_Gennemsnitsløn.xls]Ark1'!$B$76:$F$76</c:f>
              <c:numCache>
                <c:formatCode>0.00</c:formatCode>
                <c:ptCount val="5"/>
                <c:pt idx="0">
                  <c:v>0.9</c:v>
                </c:pt>
                <c:pt idx="1">
                  <c:v>0.6</c:v>
                </c:pt>
                <c:pt idx="2">
                  <c:v>0.7</c:v>
                </c:pt>
                <c:pt idx="3">
                  <c:v>0.7</c:v>
                </c:pt>
                <c:pt idx="4">
                  <c:v>0.5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'[ISOLA_Gennemsnitsløn.xls]Ark1'!$A$77</c:f>
              <c:strCache>
                <c:ptCount val="1"/>
                <c:pt idx="0">
                  <c:v>Alle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'[ISOLA_Gennemsnitsløn.xls]Ark1'!$B$74:$F$74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'[ISOLA_Gennemsnitsløn.xls]Ark1'!$B$77:$F$77</c:f>
              <c:numCache>
                <c:formatCode>0.00</c:formatCode>
                <c:ptCount val="5"/>
                <c:pt idx="0">
                  <c:v>0.7</c:v>
                </c:pt>
                <c:pt idx="1">
                  <c:v>0.5</c:v>
                </c:pt>
                <c:pt idx="2">
                  <c:v>0.4</c:v>
                </c:pt>
                <c:pt idx="3">
                  <c:v>0.4</c:v>
                </c:pt>
                <c:pt idx="4">
                  <c:v>0.3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814912"/>
        <c:axId val="111833088"/>
      </c:lineChart>
      <c:catAx>
        <c:axId val="11181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11833088"/>
        <c:crosses val="autoZero"/>
        <c:auto val="1"/>
        <c:lblAlgn val="ctr"/>
        <c:lblOffset val="100"/>
        <c:noMultiLvlLbl val="0"/>
      </c:catAx>
      <c:valAx>
        <c:axId val="111833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1181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/>
              <a:t>Erhvervssproglige kandidater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Erhvervssp.kand.!$A$7</c:f>
              <c:strCache>
                <c:ptCount val="1"/>
                <c:pt idx="0">
                  <c:v>Basisløn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Erhvervssp.kand.!$B$6:$D$6</c:f>
              <c:strCache>
                <c:ptCount val="3"/>
                <c:pt idx="0">
                  <c:v>Aarhus Universitet</c:v>
                </c:pt>
                <c:pt idx="1">
                  <c:v>Hele staten</c:v>
                </c:pt>
                <c:pt idx="2">
                  <c:v>Københavns Universitet</c:v>
                </c:pt>
              </c:strCache>
            </c:strRef>
          </c:cat>
          <c:val>
            <c:numRef>
              <c:f>Erhvervssp.kand.!$B$7:$D$7</c:f>
              <c:numCache>
                <c:formatCode>General</c:formatCode>
                <c:ptCount val="3"/>
                <c:pt idx="0">
                  <c:v>28115</c:v>
                </c:pt>
                <c:pt idx="1">
                  <c:v>28834</c:v>
                </c:pt>
                <c:pt idx="2">
                  <c:v>31152</c:v>
                </c:pt>
              </c:numCache>
            </c:numRef>
          </c:val>
        </c:ser>
        <c:ser>
          <c:idx val="1"/>
          <c:order val="1"/>
          <c:tx>
            <c:strRef>
              <c:f>Erhvervssp.kand.!$A$8</c:f>
              <c:strCache>
                <c:ptCount val="1"/>
                <c:pt idx="0">
                  <c:v>Faste tillæg - centrale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Erhvervssp.kand.!$B$6:$D$6</c:f>
              <c:strCache>
                <c:ptCount val="3"/>
                <c:pt idx="0">
                  <c:v>Aarhus Universitet</c:v>
                </c:pt>
                <c:pt idx="1">
                  <c:v>Hele staten</c:v>
                </c:pt>
                <c:pt idx="2">
                  <c:v>Københavns Universitet</c:v>
                </c:pt>
              </c:strCache>
            </c:strRef>
          </c:cat>
          <c:val>
            <c:numRef>
              <c:f>Erhvervssp.kand.!$B$8:$D$8</c:f>
              <c:numCache>
                <c:formatCode>General</c:formatCode>
                <c:ptCount val="3"/>
                <c:pt idx="0">
                  <c:v>1892</c:v>
                </c:pt>
                <c:pt idx="1">
                  <c:v>2082</c:v>
                </c:pt>
                <c:pt idx="2">
                  <c:v>2696</c:v>
                </c:pt>
              </c:numCache>
            </c:numRef>
          </c:val>
        </c:ser>
        <c:ser>
          <c:idx val="2"/>
          <c:order val="2"/>
          <c:tx>
            <c:strRef>
              <c:f>Erhvervssp.kand.!$A$9</c:f>
              <c:strCache>
                <c:ptCount val="1"/>
                <c:pt idx="0">
                  <c:v>Faste tillæg - lokale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Erhvervssp.kand.!$B$6:$D$6</c:f>
              <c:strCache>
                <c:ptCount val="3"/>
                <c:pt idx="0">
                  <c:v>Aarhus Universitet</c:v>
                </c:pt>
                <c:pt idx="1">
                  <c:v>Hele staten</c:v>
                </c:pt>
                <c:pt idx="2">
                  <c:v>Københavns Universitet</c:v>
                </c:pt>
              </c:strCache>
            </c:strRef>
          </c:cat>
          <c:val>
            <c:numRef>
              <c:f>Erhvervssp.kand.!$B$9:$D$9</c:f>
              <c:numCache>
                <c:formatCode>General</c:formatCode>
                <c:ptCount val="3"/>
                <c:pt idx="0">
                  <c:v>2732</c:v>
                </c:pt>
                <c:pt idx="1">
                  <c:v>2872</c:v>
                </c:pt>
                <c:pt idx="2">
                  <c:v>3758</c:v>
                </c:pt>
              </c:numCache>
            </c:numRef>
          </c:val>
        </c:ser>
        <c:ser>
          <c:idx val="3"/>
          <c:order val="3"/>
          <c:tx>
            <c:strRef>
              <c:f>Erhvervssp.kand.!$A$10</c:f>
              <c:strCache>
                <c:ptCount val="1"/>
                <c:pt idx="0">
                  <c:v>Midlertidige tillæg - lokale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Erhvervssp.kand.!$B$6:$D$6</c:f>
              <c:strCache>
                <c:ptCount val="3"/>
                <c:pt idx="0">
                  <c:v>Aarhus Universitet</c:v>
                </c:pt>
                <c:pt idx="1">
                  <c:v>Hele staten</c:v>
                </c:pt>
                <c:pt idx="2">
                  <c:v>Københavns Universitet</c:v>
                </c:pt>
              </c:strCache>
            </c:strRef>
          </c:cat>
          <c:val>
            <c:numRef>
              <c:f>Erhvervssp.kand.!$B$10:$D$10</c:f>
              <c:numCache>
                <c:formatCode>General</c:formatCode>
                <c:ptCount val="3"/>
                <c:pt idx="0">
                  <c:v>112</c:v>
                </c:pt>
                <c:pt idx="1">
                  <c:v>316</c:v>
                </c:pt>
                <c:pt idx="2">
                  <c:v>214</c:v>
                </c:pt>
              </c:numCache>
            </c:numRef>
          </c:val>
        </c:ser>
        <c:ser>
          <c:idx val="4"/>
          <c:order val="4"/>
          <c:tx>
            <c:strRef>
              <c:f>Erhvervssp.kand.!$A$11</c:f>
              <c:strCache>
                <c:ptCount val="1"/>
                <c:pt idx="0">
                  <c:v>Pension mv.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Erhvervssp.kand.!$B$6:$D$6</c:f>
              <c:strCache>
                <c:ptCount val="3"/>
                <c:pt idx="0">
                  <c:v>Aarhus Universitet</c:v>
                </c:pt>
                <c:pt idx="1">
                  <c:v>Hele staten</c:v>
                </c:pt>
                <c:pt idx="2">
                  <c:v>Københavns Universitet</c:v>
                </c:pt>
              </c:strCache>
            </c:strRef>
          </c:cat>
          <c:val>
            <c:numRef>
              <c:f>Erhvervssp.kand.!$B$11:$D$11</c:f>
              <c:numCache>
                <c:formatCode>General</c:formatCode>
                <c:ptCount val="3"/>
                <c:pt idx="0">
                  <c:v>5801</c:v>
                </c:pt>
                <c:pt idx="1">
                  <c:v>6125</c:v>
                </c:pt>
                <c:pt idx="2">
                  <c:v>6469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788800"/>
        <c:axId val="111790336"/>
        <c:axId val="0"/>
      </c:bar3DChart>
      <c:catAx>
        <c:axId val="11178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11790336"/>
        <c:crosses val="autoZero"/>
        <c:auto val="1"/>
        <c:lblAlgn val="ctr"/>
        <c:lblOffset val="100"/>
        <c:noMultiLvlLbl val="0"/>
      </c:catAx>
      <c:valAx>
        <c:axId val="11179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1178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/>
              <a:t>Korrespondenter</a:t>
            </a:r>
          </a:p>
        </c:rich>
      </c:tx>
      <c:layout>
        <c:manualLayout>
          <c:xMode val="edge"/>
          <c:yMode val="edge"/>
          <c:x val="0.35771522309711279"/>
          <c:y val="2.30215862114596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Korrespondenter!$A$7</c:f>
              <c:strCache>
                <c:ptCount val="1"/>
                <c:pt idx="0">
                  <c:v>Basisløn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Korrespondenter!$B$6:$D$6</c:f>
              <c:strCache>
                <c:ptCount val="3"/>
                <c:pt idx="0">
                  <c:v>Aarhus Universitet</c:v>
                </c:pt>
                <c:pt idx="1">
                  <c:v>Hele staten</c:v>
                </c:pt>
                <c:pt idx="2">
                  <c:v>Københavns Universitet</c:v>
                </c:pt>
              </c:strCache>
            </c:strRef>
          </c:cat>
          <c:val>
            <c:numRef>
              <c:f>Korrespondenter!$B$7:$D$7</c:f>
              <c:numCache>
                <c:formatCode>General</c:formatCode>
                <c:ptCount val="3"/>
                <c:pt idx="0">
                  <c:v>22961</c:v>
                </c:pt>
                <c:pt idx="1">
                  <c:v>22960</c:v>
                </c:pt>
                <c:pt idx="2">
                  <c:v>22959</c:v>
                </c:pt>
              </c:numCache>
            </c:numRef>
          </c:val>
        </c:ser>
        <c:ser>
          <c:idx val="1"/>
          <c:order val="1"/>
          <c:tx>
            <c:strRef>
              <c:f>Korrespondenter!$A$8</c:f>
              <c:strCache>
                <c:ptCount val="1"/>
                <c:pt idx="0">
                  <c:v>Faste tillæg - centrale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Korrespondenter!$B$6:$D$6</c:f>
              <c:strCache>
                <c:ptCount val="3"/>
                <c:pt idx="0">
                  <c:v>Aarhus Universitet</c:v>
                </c:pt>
                <c:pt idx="1">
                  <c:v>Hele staten</c:v>
                </c:pt>
                <c:pt idx="2">
                  <c:v>Københavns Universitet</c:v>
                </c:pt>
              </c:strCache>
            </c:strRef>
          </c:cat>
          <c:val>
            <c:numRef>
              <c:f>Korrespondenter!$B$8:$D$8</c:f>
              <c:numCache>
                <c:formatCode>General</c:formatCode>
                <c:ptCount val="3"/>
                <c:pt idx="0">
                  <c:v>811</c:v>
                </c:pt>
                <c:pt idx="1">
                  <c:v>960</c:v>
                </c:pt>
                <c:pt idx="2">
                  <c:v>979</c:v>
                </c:pt>
              </c:numCache>
            </c:numRef>
          </c:val>
        </c:ser>
        <c:ser>
          <c:idx val="2"/>
          <c:order val="2"/>
          <c:tx>
            <c:strRef>
              <c:f>Korrespondenter!$A$9</c:f>
              <c:strCache>
                <c:ptCount val="1"/>
                <c:pt idx="0">
                  <c:v>Faste tillæg - lokale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Korrespondenter!$B$6:$D$6</c:f>
              <c:strCache>
                <c:ptCount val="3"/>
                <c:pt idx="0">
                  <c:v>Aarhus Universitet</c:v>
                </c:pt>
                <c:pt idx="1">
                  <c:v>Hele staten</c:v>
                </c:pt>
                <c:pt idx="2">
                  <c:v>Københavns Universitet</c:v>
                </c:pt>
              </c:strCache>
            </c:strRef>
          </c:cat>
          <c:val>
            <c:numRef>
              <c:f>Korrespondenter!$B$9:$D$9</c:f>
              <c:numCache>
                <c:formatCode>General</c:formatCode>
                <c:ptCount val="3"/>
                <c:pt idx="0">
                  <c:v>6648</c:v>
                </c:pt>
                <c:pt idx="1">
                  <c:v>6174</c:v>
                </c:pt>
                <c:pt idx="2">
                  <c:v>6739</c:v>
                </c:pt>
              </c:numCache>
            </c:numRef>
          </c:val>
        </c:ser>
        <c:ser>
          <c:idx val="3"/>
          <c:order val="3"/>
          <c:tx>
            <c:strRef>
              <c:f>Korrespondenter!$A$10</c:f>
              <c:strCache>
                <c:ptCount val="1"/>
                <c:pt idx="0">
                  <c:v>Midlertidige tillæg - lokale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Korrespondenter!$B$6:$D$6</c:f>
              <c:strCache>
                <c:ptCount val="3"/>
                <c:pt idx="0">
                  <c:v>Aarhus Universitet</c:v>
                </c:pt>
                <c:pt idx="1">
                  <c:v>Hele staten</c:v>
                </c:pt>
                <c:pt idx="2">
                  <c:v>Københavns Universitet</c:v>
                </c:pt>
              </c:strCache>
            </c:strRef>
          </c:cat>
          <c:val>
            <c:numRef>
              <c:f>Korrespondenter!$B$10:$D$10</c:f>
              <c:numCache>
                <c:formatCode>General</c:formatCode>
                <c:ptCount val="3"/>
                <c:pt idx="0">
                  <c:v>0</c:v>
                </c:pt>
                <c:pt idx="1">
                  <c:v>423</c:v>
                </c:pt>
                <c:pt idx="2">
                  <c:v>312</c:v>
                </c:pt>
              </c:numCache>
            </c:numRef>
          </c:val>
        </c:ser>
        <c:ser>
          <c:idx val="4"/>
          <c:order val="4"/>
          <c:tx>
            <c:strRef>
              <c:f>Korrespondenter!$A$11</c:f>
              <c:strCache>
                <c:ptCount val="1"/>
                <c:pt idx="0">
                  <c:v>Pension mv.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Korrespondenter!$B$6:$D$6</c:f>
              <c:strCache>
                <c:ptCount val="3"/>
                <c:pt idx="0">
                  <c:v>Aarhus Universitet</c:v>
                </c:pt>
                <c:pt idx="1">
                  <c:v>Hele staten</c:v>
                </c:pt>
                <c:pt idx="2">
                  <c:v>Københavns Universitet</c:v>
                </c:pt>
              </c:strCache>
            </c:strRef>
          </c:cat>
          <c:val>
            <c:numRef>
              <c:f>Korrespondenter!$B$11:$D$11</c:f>
              <c:numCache>
                <c:formatCode>General</c:formatCode>
                <c:ptCount val="3"/>
                <c:pt idx="0">
                  <c:v>5604</c:v>
                </c:pt>
                <c:pt idx="1">
                  <c:v>5870</c:v>
                </c:pt>
                <c:pt idx="2">
                  <c:v>5884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884160"/>
        <c:axId val="111885696"/>
        <c:axId val="0"/>
      </c:bar3DChart>
      <c:catAx>
        <c:axId val="11188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11885696"/>
        <c:crosses val="autoZero"/>
        <c:auto val="1"/>
        <c:lblAlgn val="ctr"/>
        <c:lblOffset val="100"/>
        <c:noMultiLvlLbl val="0"/>
      </c:catAx>
      <c:valAx>
        <c:axId val="111885696"/>
        <c:scaling>
          <c:orientation val="minMax"/>
          <c:max val="4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11884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E49213-B730-40FC-ADA5-8C71264FA8C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AA4290BA-E89D-421B-B6E0-73A586EF2CBA}">
      <dgm:prSet phldrT="[Tekst]"/>
      <dgm:spPr>
        <a:solidFill>
          <a:schemeClr val="accent2"/>
        </a:solidFill>
      </dgm:spPr>
      <dgm:t>
        <a:bodyPr/>
        <a:lstStyle/>
        <a:p>
          <a:r>
            <a:rPr lang="da-DK" dirty="0" smtClean="0"/>
            <a:t>”En eller anden højere oppe i systemet”</a:t>
          </a:r>
          <a:endParaRPr lang="da-DK" dirty="0"/>
        </a:p>
      </dgm:t>
    </dgm:pt>
    <dgm:pt modelId="{0A3DB71B-977A-4C5B-982A-C75C1C4A711F}" type="parTrans" cxnId="{25BC6903-5656-457B-89A0-40E269FCF466}">
      <dgm:prSet/>
      <dgm:spPr/>
      <dgm:t>
        <a:bodyPr/>
        <a:lstStyle/>
        <a:p>
          <a:endParaRPr lang="da-DK"/>
        </a:p>
      </dgm:t>
    </dgm:pt>
    <dgm:pt modelId="{0D3D4442-5FDC-421B-A5AA-82A1632E2441}" type="sibTrans" cxnId="{25BC6903-5656-457B-89A0-40E269FCF466}">
      <dgm:prSet/>
      <dgm:spPr/>
      <dgm:t>
        <a:bodyPr/>
        <a:lstStyle/>
        <a:p>
          <a:endParaRPr lang="da-DK"/>
        </a:p>
      </dgm:t>
    </dgm:pt>
    <dgm:pt modelId="{2E97A903-7749-4153-85CF-D1B1FD1B6545}">
      <dgm:prSet phldrT="[Tekst]"/>
      <dgm:spPr/>
      <dgm:t>
        <a:bodyPr/>
        <a:lstStyle/>
        <a:p>
          <a:r>
            <a:rPr lang="da-DK" dirty="0" smtClean="0"/>
            <a:t>Din chef</a:t>
          </a:r>
          <a:endParaRPr lang="da-DK" dirty="0"/>
        </a:p>
      </dgm:t>
    </dgm:pt>
    <dgm:pt modelId="{0D172ADC-06DE-40A6-8EB5-AE00804C9969}" type="parTrans" cxnId="{21B7EDAC-74D9-43E3-880C-AFAA5850661D}">
      <dgm:prSet/>
      <dgm:spPr/>
      <dgm:t>
        <a:bodyPr/>
        <a:lstStyle/>
        <a:p>
          <a:endParaRPr lang="da-DK"/>
        </a:p>
      </dgm:t>
    </dgm:pt>
    <dgm:pt modelId="{7199515E-B5C2-4A03-BC1C-E37643AB1404}" type="sibTrans" cxnId="{21B7EDAC-74D9-43E3-880C-AFAA5850661D}">
      <dgm:prSet/>
      <dgm:spPr/>
      <dgm:t>
        <a:bodyPr/>
        <a:lstStyle/>
        <a:p>
          <a:endParaRPr lang="da-DK"/>
        </a:p>
      </dgm:t>
    </dgm:pt>
    <dgm:pt modelId="{52A73B71-732F-4263-BCC8-671711148C0C}">
      <dgm:prSet phldrT="[Tekst]"/>
      <dgm:spPr>
        <a:solidFill>
          <a:srgbClr val="00B050"/>
        </a:solidFill>
      </dgm:spPr>
      <dgm:t>
        <a:bodyPr/>
        <a:lstStyle/>
        <a:p>
          <a:r>
            <a:rPr lang="da-DK" dirty="0" smtClean="0"/>
            <a:t>Dig</a:t>
          </a:r>
          <a:endParaRPr lang="da-DK" dirty="0"/>
        </a:p>
      </dgm:t>
    </dgm:pt>
    <dgm:pt modelId="{654AC03C-AE0F-497C-96EC-3FC5273C712B}" type="parTrans" cxnId="{59BAC4EE-9265-441F-A8A7-A4E3D7AADA02}">
      <dgm:prSet/>
      <dgm:spPr/>
      <dgm:t>
        <a:bodyPr/>
        <a:lstStyle/>
        <a:p>
          <a:endParaRPr lang="da-DK"/>
        </a:p>
      </dgm:t>
    </dgm:pt>
    <dgm:pt modelId="{9D78C49F-F468-4B00-B544-AB330E03D357}" type="sibTrans" cxnId="{59BAC4EE-9265-441F-A8A7-A4E3D7AADA02}">
      <dgm:prSet/>
      <dgm:spPr/>
      <dgm:t>
        <a:bodyPr/>
        <a:lstStyle/>
        <a:p>
          <a:endParaRPr lang="da-DK"/>
        </a:p>
      </dgm:t>
    </dgm:pt>
    <dgm:pt modelId="{797C4209-7078-432F-9446-4E8090E4B700}">
      <dgm:prSet phldrT="[Tekst]"/>
      <dgm:spPr/>
      <dgm:t>
        <a:bodyPr/>
        <a:lstStyle/>
        <a:p>
          <a:r>
            <a:rPr lang="da-DK" dirty="0" smtClean="0"/>
            <a:t>TR</a:t>
          </a:r>
          <a:endParaRPr lang="da-DK" dirty="0"/>
        </a:p>
      </dgm:t>
    </dgm:pt>
    <dgm:pt modelId="{1B20FC5E-0DE9-4A36-9B92-C8A549F0DDA1}" type="parTrans" cxnId="{AC1931AB-0386-490C-BF7D-6A85953B37CD}">
      <dgm:prSet/>
      <dgm:spPr/>
      <dgm:t>
        <a:bodyPr/>
        <a:lstStyle/>
        <a:p>
          <a:endParaRPr lang="da-DK"/>
        </a:p>
      </dgm:t>
    </dgm:pt>
    <dgm:pt modelId="{B904C877-4876-459A-AECF-273872300B79}" type="sibTrans" cxnId="{AC1931AB-0386-490C-BF7D-6A85953B37CD}">
      <dgm:prSet/>
      <dgm:spPr/>
      <dgm:t>
        <a:bodyPr/>
        <a:lstStyle/>
        <a:p>
          <a:endParaRPr lang="da-DK"/>
        </a:p>
      </dgm:t>
    </dgm:pt>
    <dgm:pt modelId="{9D2E8E3B-C2A0-44DD-9B7D-5B5BA2928408}" type="pres">
      <dgm:prSet presAssocID="{75E49213-B730-40FC-ADA5-8C71264FA8C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50B38B40-6AFD-4453-A465-AB6806F89E94}" type="pres">
      <dgm:prSet presAssocID="{AA4290BA-E89D-421B-B6E0-73A586EF2CB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6E0A5D4-0A79-4EF6-B555-365D109A3A8F}" type="pres">
      <dgm:prSet presAssocID="{0D3D4442-5FDC-421B-A5AA-82A1632E2441}" presName="sibTrans" presStyleLbl="sibTrans2D1" presStyleIdx="0" presStyleCnt="4"/>
      <dgm:spPr/>
      <dgm:t>
        <a:bodyPr/>
        <a:lstStyle/>
        <a:p>
          <a:endParaRPr lang="da-DK"/>
        </a:p>
      </dgm:t>
    </dgm:pt>
    <dgm:pt modelId="{67519B30-F6DA-470D-B7F9-E1BE305821B6}" type="pres">
      <dgm:prSet presAssocID="{0D3D4442-5FDC-421B-A5AA-82A1632E2441}" presName="connectorText" presStyleLbl="sibTrans2D1" presStyleIdx="0" presStyleCnt="4"/>
      <dgm:spPr/>
      <dgm:t>
        <a:bodyPr/>
        <a:lstStyle/>
        <a:p>
          <a:endParaRPr lang="da-DK"/>
        </a:p>
      </dgm:t>
    </dgm:pt>
    <dgm:pt modelId="{31035765-557E-4DE4-A552-623F7BC46B6F}" type="pres">
      <dgm:prSet presAssocID="{2E97A903-7749-4153-85CF-D1B1FD1B654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C916174-404F-4FEA-8676-8E09C7284C8E}" type="pres">
      <dgm:prSet presAssocID="{7199515E-B5C2-4A03-BC1C-E37643AB1404}" presName="sibTrans" presStyleLbl="sibTrans2D1" presStyleIdx="1" presStyleCnt="4"/>
      <dgm:spPr/>
      <dgm:t>
        <a:bodyPr/>
        <a:lstStyle/>
        <a:p>
          <a:endParaRPr lang="da-DK"/>
        </a:p>
      </dgm:t>
    </dgm:pt>
    <dgm:pt modelId="{33F47B5F-3605-449F-B91F-E2C2F5DD4E4A}" type="pres">
      <dgm:prSet presAssocID="{7199515E-B5C2-4A03-BC1C-E37643AB1404}" presName="connectorText" presStyleLbl="sibTrans2D1" presStyleIdx="1" presStyleCnt="4"/>
      <dgm:spPr/>
      <dgm:t>
        <a:bodyPr/>
        <a:lstStyle/>
        <a:p>
          <a:endParaRPr lang="da-DK"/>
        </a:p>
      </dgm:t>
    </dgm:pt>
    <dgm:pt modelId="{1D088D2E-2731-48A0-A751-14DF6F0B7B7B}" type="pres">
      <dgm:prSet presAssocID="{52A73B71-732F-4263-BCC8-671711148C0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C67937A-E9A0-495B-95AE-B41D32CBC64B}" type="pres">
      <dgm:prSet presAssocID="{9D78C49F-F468-4B00-B544-AB330E03D357}" presName="sibTrans" presStyleLbl="sibTrans2D1" presStyleIdx="2" presStyleCnt="4"/>
      <dgm:spPr/>
      <dgm:t>
        <a:bodyPr/>
        <a:lstStyle/>
        <a:p>
          <a:endParaRPr lang="da-DK"/>
        </a:p>
      </dgm:t>
    </dgm:pt>
    <dgm:pt modelId="{3F8B0457-982A-4A8E-A4F2-68F5604813DB}" type="pres">
      <dgm:prSet presAssocID="{9D78C49F-F468-4B00-B544-AB330E03D357}" presName="connectorText" presStyleLbl="sibTrans2D1" presStyleIdx="2" presStyleCnt="4"/>
      <dgm:spPr/>
      <dgm:t>
        <a:bodyPr/>
        <a:lstStyle/>
        <a:p>
          <a:endParaRPr lang="da-DK"/>
        </a:p>
      </dgm:t>
    </dgm:pt>
    <dgm:pt modelId="{3FAB8E85-B75E-480B-B70D-47AA04F5B840}" type="pres">
      <dgm:prSet presAssocID="{797C4209-7078-432F-9446-4E8090E4B70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DE2027-38FC-4E4D-A05C-AFA9ED9C5893}" type="pres">
      <dgm:prSet presAssocID="{B904C877-4876-459A-AECF-273872300B79}" presName="sibTrans" presStyleLbl="sibTrans2D1" presStyleIdx="3" presStyleCnt="4"/>
      <dgm:spPr/>
      <dgm:t>
        <a:bodyPr/>
        <a:lstStyle/>
        <a:p>
          <a:endParaRPr lang="da-DK"/>
        </a:p>
      </dgm:t>
    </dgm:pt>
    <dgm:pt modelId="{9107A958-7F20-4997-8DCD-764A0D2A298F}" type="pres">
      <dgm:prSet presAssocID="{B904C877-4876-459A-AECF-273872300B79}" presName="connectorText" presStyleLbl="sibTrans2D1" presStyleIdx="3" presStyleCnt="4"/>
      <dgm:spPr/>
      <dgm:t>
        <a:bodyPr/>
        <a:lstStyle/>
        <a:p>
          <a:endParaRPr lang="da-DK"/>
        </a:p>
      </dgm:t>
    </dgm:pt>
  </dgm:ptLst>
  <dgm:cxnLst>
    <dgm:cxn modelId="{AC1931AB-0386-490C-BF7D-6A85953B37CD}" srcId="{75E49213-B730-40FC-ADA5-8C71264FA8CB}" destId="{797C4209-7078-432F-9446-4E8090E4B700}" srcOrd="3" destOrd="0" parTransId="{1B20FC5E-0DE9-4A36-9B92-C8A549F0DDA1}" sibTransId="{B904C877-4876-459A-AECF-273872300B79}"/>
    <dgm:cxn modelId="{69E6927F-9A46-4BBE-BEB8-DE17A4013700}" type="presOf" srcId="{52A73B71-732F-4263-BCC8-671711148C0C}" destId="{1D088D2E-2731-48A0-A751-14DF6F0B7B7B}" srcOrd="0" destOrd="0" presId="urn:microsoft.com/office/officeart/2005/8/layout/cycle2"/>
    <dgm:cxn modelId="{59BAC4EE-9265-441F-A8A7-A4E3D7AADA02}" srcId="{75E49213-B730-40FC-ADA5-8C71264FA8CB}" destId="{52A73B71-732F-4263-BCC8-671711148C0C}" srcOrd="2" destOrd="0" parTransId="{654AC03C-AE0F-497C-96EC-3FC5273C712B}" sibTransId="{9D78C49F-F468-4B00-B544-AB330E03D357}"/>
    <dgm:cxn modelId="{8D12A8C4-F10E-4467-8052-A3F7FA99D537}" type="presOf" srcId="{B904C877-4876-459A-AECF-273872300B79}" destId="{70DE2027-38FC-4E4D-A05C-AFA9ED9C5893}" srcOrd="0" destOrd="0" presId="urn:microsoft.com/office/officeart/2005/8/layout/cycle2"/>
    <dgm:cxn modelId="{AF3512CC-75E1-4FB7-BD0F-9F3E89D6756A}" type="presOf" srcId="{0D3D4442-5FDC-421B-A5AA-82A1632E2441}" destId="{06E0A5D4-0A79-4EF6-B555-365D109A3A8F}" srcOrd="0" destOrd="0" presId="urn:microsoft.com/office/officeart/2005/8/layout/cycle2"/>
    <dgm:cxn modelId="{99B587B8-D2C1-4618-8AE2-6B7AF6AF9898}" type="presOf" srcId="{9D78C49F-F468-4B00-B544-AB330E03D357}" destId="{3F8B0457-982A-4A8E-A4F2-68F5604813DB}" srcOrd="1" destOrd="0" presId="urn:microsoft.com/office/officeart/2005/8/layout/cycle2"/>
    <dgm:cxn modelId="{F2E24E2D-49A9-4D6E-A109-BF3A4239DC25}" type="presOf" srcId="{75E49213-B730-40FC-ADA5-8C71264FA8CB}" destId="{9D2E8E3B-C2A0-44DD-9B7D-5B5BA2928408}" srcOrd="0" destOrd="0" presId="urn:microsoft.com/office/officeart/2005/8/layout/cycle2"/>
    <dgm:cxn modelId="{CF152575-1904-4E7C-AA07-DE322F962FDF}" type="presOf" srcId="{0D3D4442-5FDC-421B-A5AA-82A1632E2441}" destId="{67519B30-F6DA-470D-B7F9-E1BE305821B6}" srcOrd="1" destOrd="0" presId="urn:microsoft.com/office/officeart/2005/8/layout/cycle2"/>
    <dgm:cxn modelId="{82488A3F-F8D2-4F42-B079-DFE1ECEF8FB2}" type="presOf" srcId="{7199515E-B5C2-4A03-BC1C-E37643AB1404}" destId="{33F47B5F-3605-449F-B91F-E2C2F5DD4E4A}" srcOrd="1" destOrd="0" presId="urn:microsoft.com/office/officeart/2005/8/layout/cycle2"/>
    <dgm:cxn modelId="{1B907AFC-568A-4CE8-8591-27EDF0886820}" type="presOf" srcId="{7199515E-B5C2-4A03-BC1C-E37643AB1404}" destId="{AC916174-404F-4FEA-8676-8E09C7284C8E}" srcOrd="0" destOrd="0" presId="urn:microsoft.com/office/officeart/2005/8/layout/cycle2"/>
    <dgm:cxn modelId="{986E2A1A-A518-40FE-BF20-B72B09F6DBC9}" type="presOf" srcId="{2E97A903-7749-4153-85CF-D1B1FD1B6545}" destId="{31035765-557E-4DE4-A552-623F7BC46B6F}" srcOrd="0" destOrd="0" presId="urn:microsoft.com/office/officeart/2005/8/layout/cycle2"/>
    <dgm:cxn modelId="{C48BB8CD-6F38-4CD2-8865-5892D246BFA1}" type="presOf" srcId="{AA4290BA-E89D-421B-B6E0-73A586EF2CBA}" destId="{50B38B40-6AFD-4453-A465-AB6806F89E94}" srcOrd="0" destOrd="0" presId="urn:microsoft.com/office/officeart/2005/8/layout/cycle2"/>
    <dgm:cxn modelId="{302935B8-0120-4DE8-ACA5-D6B7EE047314}" type="presOf" srcId="{B904C877-4876-459A-AECF-273872300B79}" destId="{9107A958-7F20-4997-8DCD-764A0D2A298F}" srcOrd="1" destOrd="0" presId="urn:microsoft.com/office/officeart/2005/8/layout/cycle2"/>
    <dgm:cxn modelId="{D1EA485D-A195-402B-A0F3-585EF34F9CC9}" type="presOf" srcId="{797C4209-7078-432F-9446-4E8090E4B700}" destId="{3FAB8E85-B75E-480B-B70D-47AA04F5B840}" srcOrd="0" destOrd="0" presId="urn:microsoft.com/office/officeart/2005/8/layout/cycle2"/>
    <dgm:cxn modelId="{81D6C04C-E0BC-4A76-BE43-D4595BB56D58}" type="presOf" srcId="{9D78C49F-F468-4B00-B544-AB330E03D357}" destId="{9C67937A-E9A0-495B-95AE-B41D32CBC64B}" srcOrd="0" destOrd="0" presId="urn:microsoft.com/office/officeart/2005/8/layout/cycle2"/>
    <dgm:cxn modelId="{25BC6903-5656-457B-89A0-40E269FCF466}" srcId="{75E49213-B730-40FC-ADA5-8C71264FA8CB}" destId="{AA4290BA-E89D-421B-B6E0-73A586EF2CBA}" srcOrd="0" destOrd="0" parTransId="{0A3DB71B-977A-4C5B-982A-C75C1C4A711F}" sibTransId="{0D3D4442-5FDC-421B-A5AA-82A1632E2441}"/>
    <dgm:cxn modelId="{21B7EDAC-74D9-43E3-880C-AFAA5850661D}" srcId="{75E49213-B730-40FC-ADA5-8C71264FA8CB}" destId="{2E97A903-7749-4153-85CF-D1B1FD1B6545}" srcOrd="1" destOrd="0" parTransId="{0D172ADC-06DE-40A6-8EB5-AE00804C9969}" sibTransId="{7199515E-B5C2-4A03-BC1C-E37643AB1404}"/>
    <dgm:cxn modelId="{48E26B1C-5928-4655-B589-0C1B44C2A847}" type="presParOf" srcId="{9D2E8E3B-C2A0-44DD-9B7D-5B5BA2928408}" destId="{50B38B40-6AFD-4453-A465-AB6806F89E94}" srcOrd="0" destOrd="0" presId="urn:microsoft.com/office/officeart/2005/8/layout/cycle2"/>
    <dgm:cxn modelId="{B1D9C773-8815-4564-AF1A-10AEC6B4B813}" type="presParOf" srcId="{9D2E8E3B-C2A0-44DD-9B7D-5B5BA2928408}" destId="{06E0A5D4-0A79-4EF6-B555-365D109A3A8F}" srcOrd="1" destOrd="0" presId="urn:microsoft.com/office/officeart/2005/8/layout/cycle2"/>
    <dgm:cxn modelId="{F4C0F358-4E1B-463A-9223-00398F9701FE}" type="presParOf" srcId="{06E0A5D4-0A79-4EF6-B555-365D109A3A8F}" destId="{67519B30-F6DA-470D-B7F9-E1BE305821B6}" srcOrd="0" destOrd="0" presId="urn:microsoft.com/office/officeart/2005/8/layout/cycle2"/>
    <dgm:cxn modelId="{2EF7FFB2-3AD0-4FA4-976D-8163056EE00C}" type="presParOf" srcId="{9D2E8E3B-C2A0-44DD-9B7D-5B5BA2928408}" destId="{31035765-557E-4DE4-A552-623F7BC46B6F}" srcOrd="2" destOrd="0" presId="urn:microsoft.com/office/officeart/2005/8/layout/cycle2"/>
    <dgm:cxn modelId="{594754BA-FE85-401F-A768-6BC87438DCA3}" type="presParOf" srcId="{9D2E8E3B-C2A0-44DD-9B7D-5B5BA2928408}" destId="{AC916174-404F-4FEA-8676-8E09C7284C8E}" srcOrd="3" destOrd="0" presId="urn:microsoft.com/office/officeart/2005/8/layout/cycle2"/>
    <dgm:cxn modelId="{AEBD70FD-EAB4-4197-93B6-E4AA8F6711B6}" type="presParOf" srcId="{AC916174-404F-4FEA-8676-8E09C7284C8E}" destId="{33F47B5F-3605-449F-B91F-E2C2F5DD4E4A}" srcOrd="0" destOrd="0" presId="urn:microsoft.com/office/officeart/2005/8/layout/cycle2"/>
    <dgm:cxn modelId="{C2D7B657-847B-48BD-89A9-700757B107C4}" type="presParOf" srcId="{9D2E8E3B-C2A0-44DD-9B7D-5B5BA2928408}" destId="{1D088D2E-2731-48A0-A751-14DF6F0B7B7B}" srcOrd="4" destOrd="0" presId="urn:microsoft.com/office/officeart/2005/8/layout/cycle2"/>
    <dgm:cxn modelId="{839AF92E-AFA2-4056-8CCD-8BDD8E1C19A7}" type="presParOf" srcId="{9D2E8E3B-C2A0-44DD-9B7D-5B5BA2928408}" destId="{9C67937A-E9A0-495B-95AE-B41D32CBC64B}" srcOrd="5" destOrd="0" presId="urn:microsoft.com/office/officeart/2005/8/layout/cycle2"/>
    <dgm:cxn modelId="{C23E5953-059F-4AE7-85A1-448B8B6B2AE6}" type="presParOf" srcId="{9C67937A-E9A0-495B-95AE-B41D32CBC64B}" destId="{3F8B0457-982A-4A8E-A4F2-68F5604813DB}" srcOrd="0" destOrd="0" presId="urn:microsoft.com/office/officeart/2005/8/layout/cycle2"/>
    <dgm:cxn modelId="{3E960751-2DF3-404C-9E36-BA00D9DB7AB1}" type="presParOf" srcId="{9D2E8E3B-C2A0-44DD-9B7D-5B5BA2928408}" destId="{3FAB8E85-B75E-480B-B70D-47AA04F5B840}" srcOrd="6" destOrd="0" presId="urn:microsoft.com/office/officeart/2005/8/layout/cycle2"/>
    <dgm:cxn modelId="{144E0819-A181-45CC-9C14-86DE35CAC2E7}" type="presParOf" srcId="{9D2E8E3B-C2A0-44DD-9B7D-5B5BA2928408}" destId="{70DE2027-38FC-4E4D-A05C-AFA9ED9C5893}" srcOrd="7" destOrd="0" presId="urn:microsoft.com/office/officeart/2005/8/layout/cycle2"/>
    <dgm:cxn modelId="{ACACB557-C0B2-4F7C-AC31-9AF9999D622F}" type="presParOf" srcId="{70DE2027-38FC-4E4D-A05C-AFA9ED9C5893}" destId="{9107A958-7F20-4997-8DCD-764A0D2A298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38B40-6AFD-4453-A465-AB6806F89E94}">
      <dsp:nvSpPr>
        <dsp:cNvPr id="0" name=""/>
        <dsp:cNvSpPr/>
      </dsp:nvSpPr>
      <dsp:spPr>
        <a:xfrm>
          <a:off x="2397621" y="1081"/>
          <a:ext cx="1300757" cy="1300757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”En eller anden højere oppe i systemet”</a:t>
          </a:r>
          <a:endParaRPr lang="da-DK" sz="1400" kern="1200" dirty="0"/>
        </a:p>
      </dsp:txBody>
      <dsp:txXfrm>
        <a:off x="2588112" y="191572"/>
        <a:ext cx="919775" cy="919775"/>
      </dsp:txXfrm>
    </dsp:sp>
    <dsp:sp modelId="{06E0A5D4-0A79-4EF6-B555-365D109A3A8F}">
      <dsp:nvSpPr>
        <dsp:cNvPr id="0" name=""/>
        <dsp:cNvSpPr/>
      </dsp:nvSpPr>
      <dsp:spPr>
        <a:xfrm rot="2700000">
          <a:off x="3558679" y="1115315"/>
          <a:ext cx="345358" cy="439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200" kern="1200"/>
        </a:p>
      </dsp:txBody>
      <dsp:txXfrm>
        <a:off x="3573852" y="1166485"/>
        <a:ext cx="241751" cy="263403"/>
      </dsp:txXfrm>
    </dsp:sp>
    <dsp:sp modelId="{31035765-557E-4DE4-A552-623F7BC46B6F}">
      <dsp:nvSpPr>
        <dsp:cNvPr id="0" name=""/>
        <dsp:cNvSpPr/>
      </dsp:nvSpPr>
      <dsp:spPr>
        <a:xfrm>
          <a:off x="3778160" y="1381621"/>
          <a:ext cx="1300757" cy="1300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Din chef</a:t>
          </a:r>
          <a:endParaRPr lang="da-DK" sz="1400" kern="1200" dirty="0"/>
        </a:p>
      </dsp:txBody>
      <dsp:txXfrm>
        <a:off x="3968651" y="1572112"/>
        <a:ext cx="919775" cy="919775"/>
      </dsp:txXfrm>
    </dsp:sp>
    <dsp:sp modelId="{AC916174-404F-4FEA-8676-8E09C7284C8E}">
      <dsp:nvSpPr>
        <dsp:cNvPr id="0" name=""/>
        <dsp:cNvSpPr/>
      </dsp:nvSpPr>
      <dsp:spPr>
        <a:xfrm rot="8100000">
          <a:off x="3572501" y="2495855"/>
          <a:ext cx="345358" cy="439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200" kern="1200"/>
        </a:p>
      </dsp:txBody>
      <dsp:txXfrm rot="10800000">
        <a:off x="3660935" y="2547025"/>
        <a:ext cx="241751" cy="263403"/>
      </dsp:txXfrm>
    </dsp:sp>
    <dsp:sp modelId="{1D088D2E-2731-48A0-A751-14DF6F0B7B7B}">
      <dsp:nvSpPr>
        <dsp:cNvPr id="0" name=""/>
        <dsp:cNvSpPr/>
      </dsp:nvSpPr>
      <dsp:spPr>
        <a:xfrm>
          <a:off x="2397621" y="2762160"/>
          <a:ext cx="1300757" cy="1300757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Dig</a:t>
          </a:r>
          <a:endParaRPr lang="da-DK" sz="1400" kern="1200" dirty="0"/>
        </a:p>
      </dsp:txBody>
      <dsp:txXfrm>
        <a:off x="2588112" y="2952651"/>
        <a:ext cx="919775" cy="919775"/>
      </dsp:txXfrm>
    </dsp:sp>
    <dsp:sp modelId="{9C67937A-E9A0-495B-95AE-B41D32CBC64B}">
      <dsp:nvSpPr>
        <dsp:cNvPr id="0" name=""/>
        <dsp:cNvSpPr/>
      </dsp:nvSpPr>
      <dsp:spPr>
        <a:xfrm rot="13500000">
          <a:off x="2191962" y="2509678"/>
          <a:ext cx="345358" cy="439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200" kern="1200"/>
        </a:p>
      </dsp:txBody>
      <dsp:txXfrm rot="10800000">
        <a:off x="2280396" y="2634110"/>
        <a:ext cx="241751" cy="263403"/>
      </dsp:txXfrm>
    </dsp:sp>
    <dsp:sp modelId="{3FAB8E85-B75E-480B-B70D-47AA04F5B840}">
      <dsp:nvSpPr>
        <dsp:cNvPr id="0" name=""/>
        <dsp:cNvSpPr/>
      </dsp:nvSpPr>
      <dsp:spPr>
        <a:xfrm>
          <a:off x="1017081" y="1381621"/>
          <a:ext cx="1300757" cy="1300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TR</a:t>
          </a:r>
          <a:endParaRPr lang="da-DK" sz="1400" kern="1200" dirty="0"/>
        </a:p>
      </dsp:txBody>
      <dsp:txXfrm>
        <a:off x="1207572" y="1572112"/>
        <a:ext cx="919775" cy="919775"/>
      </dsp:txXfrm>
    </dsp:sp>
    <dsp:sp modelId="{70DE2027-38FC-4E4D-A05C-AFA9ED9C5893}">
      <dsp:nvSpPr>
        <dsp:cNvPr id="0" name=""/>
        <dsp:cNvSpPr/>
      </dsp:nvSpPr>
      <dsp:spPr>
        <a:xfrm rot="18900000">
          <a:off x="2178139" y="1129138"/>
          <a:ext cx="345358" cy="439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200" kern="1200"/>
        </a:p>
      </dsp:txBody>
      <dsp:txXfrm>
        <a:off x="2193312" y="1253570"/>
        <a:ext cx="241751" cy="263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095375"/>
            <a:ext cx="9144000" cy="1588"/>
          </a:xfrm>
          <a:prstGeom prst="line">
            <a:avLst/>
          </a:prstGeom>
          <a:ln>
            <a:solidFill>
              <a:srgbClr val="F88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5562600"/>
            <a:ext cx="9144000" cy="1588"/>
          </a:xfrm>
          <a:prstGeom prst="line">
            <a:avLst/>
          </a:prstGeom>
          <a:ln>
            <a:solidFill>
              <a:srgbClr val="F88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062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F1E3-EFC6-4626-BFFB-E50EDCB50B80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F8A7-CA3D-449C-B221-080BD95BB5A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9274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F1E3-EFC6-4626-BFFB-E50EDCB50B80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F8A7-CA3D-449C-B221-080BD95BB5A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4600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F1E3-EFC6-4626-BFFB-E50EDCB50B80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F8A7-CA3D-449C-B221-080BD95BB5A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5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F1E3-EFC6-4626-BFFB-E50EDCB50B80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F8A7-CA3D-449C-B221-080BD95BB5A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888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F1E3-EFC6-4626-BFFB-E50EDCB50B80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F8A7-CA3D-449C-B221-080BD95BB5A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3020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F1E3-EFC6-4626-BFFB-E50EDCB50B80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F8A7-CA3D-449C-B221-080BD95BB5A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199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F1E3-EFC6-4626-BFFB-E50EDCB50B80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F8A7-CA3D-449C-B221-080BD95BB5A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2426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F1E3-EFC6-4626-BFFB-E50EDCB50B80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F8A7-CA3D-449C-B221-080BD95BB5A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652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F1E3-EFC6-4626-BFFB-E50EDCB50B80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F8A7-CA3D-449C-B221-080BD95BB5A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64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F1E3-EFC6-4626-BFFB-E50EDCB50B80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F8A7-CA3D-449C-B221-080BD95BB5A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571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EF1E3-EFC6-4626-BFFB-E50EDCB50B80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F8A7-CA3D-449C-B221-080BD95BB5A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667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7" y="533399"/>
            <a:ext cx="8277225" cy="5791200"/>
          </a:xfrm>
          <a:prstGeom prst="rect">
            <a:avLst/>
          </a:prstGeom>
        </p:spPr>
      </p:pic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EF1E3-EFC6-4626-BFFB-E50EDCB50B80}" type="datetimeFigureOut">
              <a:rPr lang="da-DK" smtClean="0"/>
              <a:t>19-11-2014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BF8A7-CA3D-449C-B221-080BD95BB5A2}" type="slidenum">
              <a:rPr lang="da-DK" smtClean="0"/>
              <a:t>‹#›</a:t>
            </a:fld>
            <a:endParaRPr lang="da-DK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095375"/>
            <a:ext cx="9144000" cy="1588"/>
          </a:xfrm>
          <a:prstGeom prst="line">
            <a:avLst/>
          </a:prstGeom>
          <a:ln>
            <a:solidFill>
              <a:srgbClr val="F88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5562600"/>
            <a:ext cx="9144000" cy="1588"/>
          </a:xfrm>
          <a:prstGeom prst="line">
            <a:avLst/>
          </a:prstGeom>
          <a:ln>
            <a:solidFill>
              <a:srgbClr val="F88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33256"/>
            <a:ext cx="2483321" cy="98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47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0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dnet.dk/" TargetMode="External"/><Relationship Id="rId2" Type="http://schemas.openxmlformats.org/officeDocument/2006/relationships/hyperlink" Target="http://www.loenoverblik.dk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atistikbanken.dk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mmunikationogsprog.dk/loen-pension-og-loenforhandling-privatansat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www.google.dk/url?sa=i&amp;rct=j&amp;q=&amp;esrc=s&amp;frm=1&amp;source=images&amp;cd=&amp;cad=rja&amp;uact=8&amp;docid=LC9K7egyLsyhPM&amp;tbnid=kreEYa7BgOM59M:&amp;ved=0CAUQjRw&amp;url=http://cuneco.dk/nyhed/invitation-til-arrangement-byggeriets-digitalisering-forts%C3%A6tter&amp;ei=x0EHVIq3Ccq6ygOc7oCQAg&amp;bvm=bv.74115972,d.bGQ&amp;psig=AFQjCNEbtGXyrRBf4bvguME3PsmHTUzT0g&amp;ust=140984812814800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google.dk/url?sa=i&amp;rct=j&amp;q=&amp;esrc=s&amp;frm=1&amp;source=images&amp;cd=&amp;cad=rja&amp;uact=8&amp;docid=mV9OPOBqliugIM&amp;tbnid=NVaU8cR1ys-uHM:&amp;ved=0CAUQjRw&amp;url=http://tunehein.dk/blog/hvordan-skabes-handlekraft/&amp;ei=4c8FVJu2DaHOygOgz4DoAQ&amp;psig=AFQjCNHzjvc_LGsLhGG3qgAp-zQwa6FV7A&amp;ust=1409750642364601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mmunikationogsprog.dk/basisloen-i-staten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Lønforhandling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4298032"/>
          </a:xfrm>
        </p:spPr>
        <p:txBody>
          <a:bodyPr/>
          <a:lstStyle/>
          <a:p>
            <a:endParaRPr lang="da-DK" dirty="0" smtClean="0"/>
          </a:p>
          <a:p>
            <a:endParaRPr lang="da-DK" dirty="0"/>
          </a:p>
          <a:p>
            <a:endParaRPr lang="da-DK" b="1" dirty="0" smtClean="0"/>
          </a:p>
          <a:p>
            <a:endParaRPr lang="da-DK" b="1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219" y="1484784"/>
            <a:ext cx="5951562" cy="375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29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Lønforhandling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4298032"/>
          </a:xfrm>
        </p:spPr>
        <p:txBody>
          <a:bodyPr>
            <a:normAutofit/>
          </a:bodyPr>
          <a:lstStyle/>
          <a:p>
            <a:pPr algn="l"/>
            <a:endParaRPr lang="da-DK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4650759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Billed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1626338">
            <a:off x="3382830" y="4197059"/>
            <a:ext cx="445047" cy="347502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5403041" y="4235709"/>
            <a:ext cx="445047" cy="34750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407252">
            <a:off x="3310822" y="2349441"/>
            <a:ext cx="445047" cy="347502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4349">
            <a:off x="5416132" y="2263700"/>
            <a:ext cx="445047" cy="34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76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Midler til lokal lønforhandling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429803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a-DK" sz="2400" u="sng" dirty="0" smtClean="0"/>
              <a:t>Fælleserklæringen: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dirty="0" smtClean="0"/>
              <a:t>Ledelsens </a:t>
            </a:r>
            <a:r>
              <a:rPr lang="da-DK" sz="2400" dirty="0"/>
              <a:t>ansvar gennem prioritering at sikre, at der er midler til lokal løndannelse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dirty="0"/>
              <a:t>Vigtigt at den lokale løndannelse kommer til at virke alle steder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dirty="0"/>
              <a:t>Sker inden for rammerne af institutionens økonomi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dirty="0"/>
              <a:t>Ingen centralt aftalte minima eller maksima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400" dirty="0"/>
              <a:t>Den lokale løndannelse skal bidrage til at understøtte: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sz="2000" dirty="0"/>
              <a:t>Udvikling og kvalitet i opgavevaretagelsen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sz="2000" dirty="0"/>
              <a:t>Den ansattes engagement og kvalitet i arbejdslivet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sz="2000" dirty="0"/>
              <a:t>Den enkeltes kompetenceudvikling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sz="2000" dirty="0"/>
              <a:t>Rekruttering og fastholdelse, løse ubalancer mellem personalegrupper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04930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Lav en personlig lønstrategi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4298032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Tahoma" charset="0"/>
              <a:buAutoNum type="arabicPeriod"/>
              <a:defRPr/>
            </a:pPr>
            <a:r>
              <a:rPr lang="da-DK" dirty="0"/>
              <a:t>Orienter dig i lønpolitikken på din arbejdsplads</a:t>
            </a:r>
          </a:p>
          <a:p>
            <a:pPr marL="457200" indent="-457200" algn="l">
              <a:buFont typeface="Tahoma" charset="0"/>
              <a:buAutoNum type="arabicPeriod"/>
              <a:defRPr/>
            </a:pPr>
            <a:r>
              <a:rPr lang="da-DK" dirty="0"/>
              <a:t>Sæt dig ind i lønstatistikker</a:t>
            </a:r>
          </a:p>
          <a:p>
            <a:pPr marL="457200" indent="-457200" algn="l">
              <a:buFont typeface="Tahoma" charset="0"/>
              <a:buAutoNum type="arabicPeriod"/>
              <a:defRPr/>
            </a:pPr>
            <a:r>
              <a:rPr lang="da-DK" dirty="0"/>
              <a:t>Hold dit CV opdateret (udvikling i stillingen)</a:t>
            </a:r>
          </a:p>
          <a:p>
            <a:pPr marL="457200" indent="-457200" algn="l">
              <a:buFont typeface="Tahoma" charset="0"/>
              <a:buAutoNum type="arabicPeriod"/>
              <a:defRPr/>
            </a:pPr>
            <a:r>
              <a:rPr lang="da-DK" dirty="0"/>
              <a:t>Husk din MUS og kræv en udviklingsplan</a:t>
            </a:r>
          </a:p>
          <a:p>
            <a:pPr marL="457200" indent="-457200" algn="l">
              <a:buFont typeface="Tahoma" charset="0"/>
              <a:buAutoNum type="arabicPeriod"/>
              <a:defRPr/>
            </a:pPr>
            <a:r>
              <a:rPr lang="da-DK" dirty="0"/>
              <a:t>”Varm op under din chef”</a:t>
            </a:r>
          </a:p>
          <a:p>
            <a:pPr marL="457200" indent="-457200" algn="l">
              <a:buFont typeface="Tahoma" charset="0"/>
              <a:buAutoNum type="arabicPeriod"/>
              <a:defRPr/>
            </a:pPr>
            <a:r>
              <a:rPr lang="da-DK" dirty="0"/>
              <a:t>Drøft dine ønsker og forventninger med din </a:t>
            </a:r>
            <a:r>
              <a:rPr lang="da-DK" dirty="0" smtClean="0"/>
              <a:t>tillidsrepræsentant</a:t>
            </a:r>
            <a:endParaRPr lang="da-DK" dirty="0"/>
          </a:p>
          <a:p>
            <a:pPr marL="457200" indent="-457200" algn="l">
              <a:buFont typeface="Tahoma" charset="0"/>
              <a:buAutoNum type="arabicPeriod"/>
              <a:defRPr/>
            </a:pPr>
            <a:r>
              <a:rPr lang="da-DK" dirty="0"/>
              <a:t>Vær åben om løn og løndannelse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890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Lønpolitikken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429803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Flere niveauer (AU, VD-/Hovedområde, institut, personalekategori)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Overordnede kriterier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Hvad matcher/matcher ikke dig, din stilling og din udvikling?</a:t>
            </a:r>
          </a:p>
        </p:txBody>
      </p:sp>
    </p:spTree>
    <p:extLst>
      <p:ext uri="{BB962C8B-B14F-4D97-AF65-F5344CB8AC3E}">
        <p14:creationId xmlns:p14="http://schemas.microsoft.com/office/powerpoint/2010/main" val="311167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Lønstatistikker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4298032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da-DK" sz="2600" dirty="0" smtClean="0">
                <a:hlinkClick r:id="rId2"/>
              </a:rPr>
              <a:t>Lokale </a:t>
            </a:r>
            <a:r>
              <a:rPr lang="da-DK" sz="2600" dirty="0">
                <a:hlinkClick r:id=""/>
              </a:rPr>
              <a:t>statistikker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da-DK" sz="2600" dirty="0">
                <a:hlinkClick r:id=""/>
              </a:rPr>
              <a:t>KS' lønstatistik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da-DK" sz="2600" dirty="0">
                <a:hlinkClick r:id=""/>
              </a:rPr>
              <a:t>www.loenoverblik.dk</a:t>
            </a:r>
            <a:endParaRPr lang="da-DK" sz="26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da-DK" sz="2600" dirty="0">
                <a:hlinkClick r:id="rId3"/>
              </a:rPr>
              <a:t>www.krl.dk</a:t>
            </a:r>
            <a:endParaRPr lang="da-DK" sz="26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da-DK" sz="2600" dirty="0">
                <a:hlinkClick r:id="rId4"/>
              </a:rPr>
              <a:t>www.statistikbanken.dk</a:t>
            </a:r>
            <a:endParaRPr lang="da-DK" sz="26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da-DK" sz="2600" dirty="0" smtClean="0"/>
              <a:t>”Spejl” for din egen løn – kan sjældent stå alene som argumentation</a:t>
            </a:r>
          </a:p>
          <a:p>
            <a:pPr algn="l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20592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Hold dit CV opdateret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4298032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da-DK" sz="2800" dirty="0" smtClean="0"/>
              <a:t>Lav en bruttoliste over ”siden ansættelsen” eller ”siden sidste lønstigning”</a:t>
            </a:r>
          </a:p>
          <a:p>
            <a:pPr marL="914400" lvl="1" indent="-457200" algn="l">
              <a:buFont typeface="Arial" panose="020B0604020202020204" pitchFamily="34" charset="0"/>
              <a:buChar char="•"/>
              <a:defRPr/>
            </a:pPr>
            <a:r>
              <a:rPr lang="da-DK" sz="2400" dirty="0" smtClean="0"/>
              <a:t>Tænk: Hvad laver jeg mere, hvad har jeg mere ansvar for = funktionstillæg</a:t>
            </a:r>
          </a:p>
          <a:p>
            <a:pPr marL="914400" lvl="1" indent="-457200" algn="l">
              <a:buFont typeface="Arial" panose="020B0604020202020204" pitchFamily="34" charset="0"/>
              <a:buChar char="•"/>
              <a:defRPr/>
            </a:pPr>
            <a:r>
              <a:rPr lang="da-DK" sz="2400" dirty="0" smtClean="0"/>
              <a:t>Tænk: Hvad er jeg blevet bedre til, hvad har jeg fået af formel/uformel efteruddannelse, hvilke resultater har vist sig, hvordan viser min større erfaring sig = kvalifikationstillæg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da-DK" sz="2800" dirty="0" smtClean="0"/>
              <a:t>Brug evt. materialet fra </a:t>
            </a:r>
            <a:r>
              <a:rPr lang="da-DK" sz="2800" dirty="0" smtClean="0">
                <a:hlinkClick r:id="rId2"/>
              </a:rPr>
              <a:t>KS' hjemmeside</a:t>
            </a:r>
            <a:r>
              <a:rPr lang="da-DK" sz="2800" dirty="0" smtClean="0"/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da-DK" sz="2800" dirty="0" smtClean="0"/>
              <a:t>Spørg dig selv, om du er den eneste der ved det? </a:t>
            </a:r>
          </a:p>
        </p:txBody>
      </p:sp>
    </p:spTree>
    <p:extLst>
      <p:ext uri="{BB962C8B-B14F-4D97-AF65-F5344CB8AC3E}">
        <p14:creationId xmlns:p14="http://schemas.microsoft.com/office/powerpoint/2010/main" val="2689959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MUS og udviklingsplan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4298032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Alle har ret til en årlig MUS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I forbindelse med MUS skal der udarbejdes en personlig udviklingsplan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Målsætninger på kort og langt sigt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Konkrete initiativer til at nå dem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Det er en gensidig forpligtelse at følge op på planen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Forventning om en sammenhæng mellem kompetenceudvikling og ydelse af kvalifikationstillæg</a:t>
            </a:r>
          </a:p>
        </p:txBody>
      </p:sp>
    </p:spTree>
    <p:extLst>
      <p:ext uri="{BB962C8B-B14F-4D97-AF65-F5344CB8AC3E}">
        <p14:creationId xmlns:p14="http://schemas.microsoft.com/office/powerpoint/2010/main" val="166756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Varm op under din chef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4298032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Gør opmærksom på dine resultater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Sørg for at hun/han kender dine forventninger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Spørg ind til hendes/hans vurderinger og prioriteringer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Find ud af om vedkommende i det hele taget kan tage (endelig) stilling til løn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Begynd ikke at forhandle, men ”aflever” forventningerne</a:t>
            </a:r>
          </a:p>
        </p:txBody>
      </p:sp>
    </p:spTree>
    <p:extLst>
      <p:ext uri="{BB962C8B-B14F-4D97-AF65-F5344CB8AC3E}">
        <p14:creationId xmlns:p14="http://schemas.microsoft.com/office/powerpoint/2010/main" val="82889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rmAutofit fontScale="90000"/>
          </a:bodyPr>
          <a:lstStyle/>
          <a:p>
            <a:endParaRPr lang="da-DK" dirty="0"/>
          </a:p>
        </p:txBody>
      </p:sp>
      <p:sp>
        <p:nvSpPr>
          <p:cNvPr id="6" name="AutoShape 6" descr="data:image/jpeg;base64,/9j/4AAQSkZJRgABAQAAAQABAAD/2wCEAAkGBhQSEBUUEhQVFBUQFBcYFxQVFBYVGBYZFBkVFBgXFhYYHCYeFxkjGRQWITEhIycpLS0tFR4xODAqNSYrLCkBCQoKDgwOGg8PGS8kHiQxKSwwLissKS0tNTU1NSkwNSwpNTQ1NSwpKTQ1LCkuKSwpKSwsNDUzKiwsLCo1KS4sKf/AABEIAKkBKwMBIgACEQEDEQH/xAAcAAEAAgMBAQEAAAAAAAAAAAAABwgBBQYEAwL/xAA+EAABAwIDBgQDBgYBAwUAAAABAAIDBBEFEiEGBzFBUWETInGBCDKhFEJicpGxIzNSgpLBQySi8BVzo9Hh/8QAGQEBAAMBAQAAAAAAAAAAAAAAAAECAwQF/8QAIBEBAQACAgEFAQAAAAAAAAAAAAECEQMhMQQSQWFxE//aAAwDAQACEQMRAD8Am9FlEBERAREQEREBERARFhzgBcm1uqDKKNtot/NBTSGOPxKlzTYuiADARyD3EZvUAjuthsfvfosQkETC6KZ3yxygDNbjkcCWk9tDpwQdyiXRAREQEREBERAREQEREBERAREQEREBERAREQEREBEWEGUREBERAREQEREBRPv92ydT0zKSJ2V9XcyEGxETdCL8sztPRpHNSwq1fEHKTiwBOjaaOw6XdIT9SgjMlfWkqXRva9hLXMIc1w0LXA3BB6gr4oguPsZj/wBtoKeoPGaMF1uGcXa/08wK3agTc9vYgpKb7JWExtY5zo5Q0uaA85i14bciziTfv2U5YfiUc8bZIXtkjeLtewhzT7j9kHpREQEREBERAREQEREBEWn2k2spqCLxKqQRgmzRxc89GNGrv9INwiid3xGUWe3gVOW/zWjv65cy7LZLeJR4lmFNIc7BcxvbkeB1twI7glB0yIiAiIgIiICIiAsLKwgyiIgIiICL5yzta0ucQ1o4ucQAPUnQLkcZ3u4ZT3Dqlsjh92EGU/q3y/VB2SKIqr4j6Mfy6eof+bw2fs5y8kfxKxX81FIB2mafoWBBNCgL4jMBcKiCqA8kkfhOPRzC57b+rXH/ABK7HDfiAw6T+Z48P54w4fqwn9l6ajb7B8VhfSyTtDZRa0oMJvxa5jnjKHA6jVBWBe3BcLfU1EcEQu+Z7WNHdxtc9hxPYFSdiPw8VWe9NUU8kR1a57nMdY8LgNcD6g6rvd2e55uGv+0TvbLUWIblByRB2hyk6ucRcXsNDwQaba/cFG+GI0BZHLEwNeHlwbNYDzk65H37WN+Vl2O6zYqTDKIwzSNe+SUyENuWtuGtytJ4/Lcmw4rskQEREBEXxrKgRsc46BoJKjK+2bo+yLgqfb6nfIyL7fH40hs2MAObmJ0aXAWB4c12OGVhkZcizgS1w7tXNxepnJdas33Nr3HT2IiLqUFi6yoS3j7usXq6+SWB+eF1vDb4/h5G5QC3JcAG99ed0Es7R7QRUVM+eZ2VkYvbm48mtHNxNgqnbYbWy4jVPnmPHRjAfLGzkxv+zzNyui2s3XVlFRfaquVhPiNYIw90jhnvqXcBw5XXAlBhdJu6rXxYrRujJuamNthzbI4McD2LSVzgCl3cPsEZpxXyi0VO4iIEfPIBbN+Vl/19CgsIiIgIiICIiAiIgLCIgyiIgLkN6W10mHYe6aIN8Rz2xszC4Bfc5rc7Bp0XXqOd/VEZMHeQL+DNE89hcx3/AO9BCtJS4pjcpsZanKRmLn5Yo76jQ2Y3hwA5LrKP4catw/i1EEZ6ND5Le9mr3fDZVeesjJ4theB6GRpP1CnYIK9Vnw4VbQTHUQSEcAQ9l/oQo72o2Vnw+YQ1LWteW5hle14LSSAfKdOB4q4VdWNiifK82ZE1z3Ho1oLj9Aqc7UY++tq5aiS95nkgE3yt4NYOwbYeyDV3TMsIg6PZjeDW0GlNMWsJuY3APYf7XcPaymLYrf8AQzkRVzRTvOgmbfwifxA6x/Ueii/d1uylxV0pD/Bjib/NLS4GQ8GAXHLU9BbqvdtFuPxClBcxjalg5wElw9Y3Wd+l0Fm4Khr2hzHBzXC4c0ggjqCNCF9FUnZTeBW4W8tiecgPmp5QSy/PynVh7iylzB/iKpHt/wCpimhfzyAStPobgj9EEtJdRJifxGUjLiCCaU9XZYm/u4/RcViW+TFa9/hUjfCzcGU7C+Q/3kEj1ACCddpds6SgbepmawngzVz3flY25Prw7qB95m952IWgpw+KlBu4mwfNbqB8rR0ue/RZbuXr5WeNVysjllcMrJHOlleXHXO4Xtpc8T0Nl22FxYRQlmFztjknyjxHyU4Ie94zgZyDY2IsL6aa3WGfNjjdebPKfbXM7udmcLqi10P2l1TA9p8OZ7QL3uJPINWAjre9lPGH0YiYG8TqSepPErnNiNh6ajzywwiN03dzi1l7ht3E262XWqnFhMsv63ffjfwm3XQiJddSosXXO7Ybe0uGx5qiTzOF2Qss6R/o2+g/EbBQDtjvora0lsTjSw8MkTjmcPxyCxPoLBBP28DZ9lbQS08kjYs9i2R5ADXsIc0m/LSx7Equku6TEcxEULJwPvwzwvae/wA4I9wFylViUsgAkke8N4B73Ot6XOiYfiMkMjZInujew3DmEtII7hBK2yHw/VEjw+vIhjBuYmODpH9ri7WDvcnsp6w/D44ImRRNDI4wGta3QADoue3a7XjEaCOYkeK3+HMBpaRoFzbo4EO/u7LqkBERAREQEREBERBhFlYQZREQFrdo8IFVSTU7tBPE9l+hcCAfY2PstkiCtG5fEDR40YZvIZmyQOB5SNILR/ky3urLhQPvi3ZTipdXUbC9j/PK2P543t4yNaNSDYHTUG60ez+/uvgIbPkqWDQ52hklh0e3Qn1BQTJvdnLMFrC02Jja32fIxp+hKqcVYPb3b2nxDZ2eSAuBMkUb43aOY4va+zrcQQ3jz9lXwoMLfbEbLuxCtip23AebvcPusbq93rbQdyFoVJfw/wBeyPFsruM8EjGfmBZJb/GNyCxGCYHDSQMgp2BkcYsAPq5x+84nUkr3ELKIOd2p2Bo8QaRUQtLraSt8sjfR41PobjsoxqvhsBcfDrbNPAPhufctcAf0CnBEER4D8O1LG4OqZpKi33GjwmH1sS4+xCkjDsFpqKItgijhY0a5GgXt/UeLj63K2i1W0Tbxga5c7c9v6deneyx5+S8fHcp8Jxm6+NMDK/xXiw4RtPIf1epUL73ZoDjVKWPa2RpibM6+jcsjS1zz2aT7NUsVMoYx32Q55XMc1jLlzM1vKXX4AH91wNH8Pzp2ulrqt/2iUlzvDaHNBPVztXG/SwXn+hlytyt/ftpn10mGkrY5W5o3se08CxwcP1BK9F1AeJfD9Vweaiq2vI1DTmgd7OBIv6kLTN2hx/CnWl+0FjeU7TPEfSTX6OC9Zksm91hfhbqoh3h782Q5oMPLZJNQ6fjGzswHSR3f5R3XAYpvAxXGSKaMaP0MNMxzA7/3HFxOX1Iau+2L3AQxtEmIO8Z/HwWEtjb2c4Wc8+lh6oIJxCvlne6WZ7pHvPme4lxJPC5P7dl5FKW/asijqYaKnYyKOljzOZG0NbnlsdQOJDA3U/1FRagLNl96GhfNI2OJjnvkNmsaLlxPIBThsDuGDWmTEgHOewhsDTcMzAjM5wNi8A6AaA668g1Xw4YsW1NRTk+WWJsgH4o3Bp+kn0U/qrlXh1Rs7i0bzd7WHMxw0E0LvK5vZ1rgjkbHorJYDjsNZAyeneHxyDQ8webXDk4HiEGxRF48RxiGnbnnljib/VI9rB7XOqD2IuGqt9eFMdb7SX92RSOH65bLp8C2ip6yPxKaVkrL2JadQejmmxaexAQbJERAREQFhEQcHvX3iPwqGPwow+Woc4Nz3yNDMpcTYguPmbYXXy3Tby3YoyVszGMmgyk5Lhr2OuMwa4kixFjrzC474hMQ8aeko4hnlBc4tGrry5WRt9TYn9FxuzM9RgGLR/amGMEZZBcEOil0LmkaGxAd6ssgtKi/EMoc0OaQQ4AgjUEEXBHYhftBr8fqnxUs0kTM8kcUjmMAuXOa0loA53IGipzWwSEmSRrhne67i0tBfxcBpa4uLjlcK61l4MUwKCoDRPDHKGOzNEjA/KeFxfggrFsVR+Ph2KQjNmbDDUNsLj/pnuLgehyv+hXFFTfvp2xips9DRNjjknF6qSNjWuynURFzRxNyT2I6lQggwt/sHibKfEqWaR2RkUzXPdYmzfvaAEnRa5+BVABJglAAuSYngAcbk24WXi4ILoYPtDT1TM9NNHM0cSxwNvzDi0+oC2KpTheLzU0glgkfG9vBzHEH/wDR2Oil/ZD4hni0eIR5xw8eIWd6vjvY+rbeiCd0Wp2f2ppq2PPTTMlA4gHzN7OafM33C2yAsELKIPw2EDgAPQBftEUSSeAWLLKKR846drb5WtF+NgBf1sv3ZZRBTnbbFDU4jUzH/knfb8rXFrR/i0LRr241CWVMzXCxbLICDyIe4H6rxIJb+HOmY6vnc4Avjp/JfiMzwHEe1h6EqwwVP9hdrnYbWMqGtzgBzXMuRmY/QgHkeBHcBWp2X2qgr6ds1O/M06OadHMdza9vI/vxCDSb1tjP/UKB7WNzTw+eHgCXDiy55ObceoChfZzZrH6Iu+yQ1MWf5gMmUkcy15Lb91ZtYAQQnT4JtRUC0lSIAebnwtP/AMLSVy22+6XEIA2eR7665PiOj8SR7PZ13OB6gaW1VlrLFkFa9pdzlTSuZLTwyVcDmtcWWtM24BLHsYb314tv9FJ+we7AUNUKqCaWOGeAZ6SRoLg5wDg179B5D+G+nHUqRbLKAiIgIiIC4nebvGZhcHls+omB8KM8AOBkf+EdOZ0627VVy3g7CYpW4vORTyPa6S0UmgjEQ+Tzk2AAOve6Dw7qmzV+PRzyuMjml88j3fhaWj08zmAdNOilrfDsGcQo88Tb1FLdzLcXtPzx+ulx3Fua9e7DduzC4SXEPqJgPEeOAA1DGX1yg8+Z9l26CtO7nfBNh+WCoBlpgbW/5IdfuX4t/CfYhWDwHaSnrYhLTStkYdDbi0/0ubxaexUdb0tzbasuqqIBlQdXx8GzdSP6ZO/A87HVQpgG0FVhlVniLo5I3ZZI3AgOA4skYf8AwcQguGue282sbh1DJUO1cBljafvSO0aPTmezSs7FbZQ4lSieI2PCSMkZo382nqOh5hQdv120FVWCmideKjJBINw6V2jj/aBlH9yCNq2sfLI+SRxc+Rxc5x4kuNyf1XZ7o9hziFc0vb/ApiHym2jiNWR+riP0BXN7L7NzV1UyngF3SHUn5WNHzPceQA/+uatlslstDh9KyCEaMF3OI8z3m2Z7u5t7aDkg2+XS30/0uM2g3QYbV3JgETz9+A+Gb9S35T7hdqiCBcd+HGVtzSVDXjkyZuR3pnbcH9Ao6x7d9X0d/HppA0f8jRnZ/my4HvZW/QhBSjDsSlp5BJDI6N7Do9ji0j3Csbuf3muxJj4agD7RA0OLhoJWE2zW+64G17aag9Vy3xCbL08TIaqNrI5ZJTG8NAb4gyl+cgcwRa/4hda74b2j7dUE/MKcW9DI2/7BBYREXwrK1kUbpJHNYxgJc5xADQOZKD84hiEcET5ZXBkcbS5zjoABxXM7Mb06GvnMEEj/ABLEtD2FmcN1JaTx01sbHQqFd629R2Iv8Cnu2ljd3DpnDg5w5N6N9zroOV2UxJ1BiNPNI1zPAlaXtILXZTo7Q66scf1QXDCL5wShzQ5pBDgCCOBBFwR7L6IC/MjwASTYDUnoBxK/S4ve7j4pMJndez52+CzreW4JHowOKCtO12LiqrqidoDRNM9wAFtCdPcixPclfLANnZ62bwaaMySEE2BAsBa5JJsBqP1C1qsduL2GdS0zqqYWlq2tyNPFkXzC/QuNjboGoK7VVK+J7mSNLXscWuaRYtLTYgjrdbjY3bGfDqkTQns+M/LI3m13+jyKsPvD3TQYkDI20NSBpKBo+3AStHH8w1HcaKu21Gx1Th8vh1MZbf5XjVjx1Y/gfTj2QWp2P2uhxGmbPCeOj4yRmjfza7/R5jVb1VC2E21lw2qbMwksNhLHfSRl9R+YakHkfdWxwnFY6mBk0Lg6OZoc13UHr0IOhHUIPYiIgIiICIiAiIgLCIgyiIgFcTvA3XU+JNLreFUhvlmA424CUD52/Ucui7ZEFQppa7B6maEPfBIWlj8jtHtcNHNPMWNw7iL6WK1OEYRLVzthgYZJJDZrR+5J4AcSSrT7Y7sqTEnNfOHtkY3KJI3ZXZb3ym4II1PEaXK9eyewlJhzC2mjs53zSu80j/V3TsLDsg8O7jd/HhdPl0dPIAZpbcT/AEtPEMHLrqV16wFlAREQEREELfEnA8w0bgDka+UOdyDnCPKD0uGu/RcPuNxgQYvECbCpY+L3dZzf+5gHurD7Y7Nsr6KWmfp4rfK618jxqx3sQPa6qXVUc9DVlrgY56aQH0cw3BB5jQEHoguRVVIZG97uDGucfRoJP7KpO1u39XiDz48p8PNdsLfLG3p5RxIHM3KtFs9i7MQoI5h8tTF5hfgSC17fY5h7Kv8AiG4nEG1JjiY2SIu8s+djW5eRe0nMDbiLHtdB0u4bd/mvX1DAQLina4X8wNnS27EZQfzHkFtt+uwHjxfboG3lgaBMANXxjg/u5l9fw+i3WL7zKDB42UgLpX08bWeFEAcuUBvncSA12lyNTrwWw2K3oUuKF0bA6OVoJMUmU5m8CWkGzhqLjjrwtqgifdpvndQsbT1bXSwN0Y9ti+IdLH52drgjlfgp9wTHYauFs1PI2SN33m8j0I4tI6GxVd9727Q0Mxnp2k0szr6f8LzxYejT90+3JczsVtxPhs4khcSwkeJET5ZG9COTujuIQW+Kr38Q20niVcVK0+WmYXv6eJLawPcMA/zKkir3yYeyi8dszXPLLtpwf4ua3yOaPl10J4c1W9/j4hWEgGWerlJsObnnl0A+gCDot0mxZxCvbnbeCntJLfgQD5Y/VxH6BytS1tlzO73YxmG0bYRYyO80rx9956fhA0Hp3XToC8OMYNDVQuhnY2SN/Frhf0IPEEciNV7lF2+reKaKEU1O7LUVDbue06xR8Ljo52oHQAnoghzeTsnDh9aYoJxM218t7vi/BIRoT9eoCk34cMYkfDU07rmOFzHs6NMuYOaPUsBt69VCFBQS1MzY4mukkkdYNaMznE/+XuVaTdfsN/6ZRBjiDNM7PMRwDrABjTzDR9STzQdkiIgIiICIiAiIgwiysIMoiICIiAiIgIiICIiAiIgKId++wRniFbA28lO20wHF8Q1z9yzX2PZS8vzIwEEEA35HgexQQV8P+2oY51BK6weS+An+o/PH72Dh6O6r772d8b2SPo6F2UsJbLUD5sw0cyI8rHQu43BtbiY128wJ2H4pNFHmYI5M8JBIIY7zsynjcXtf8K3+5/YBuJVL5ai7oKcguFz/ABXvuQ0u420JPPh1Qcng2ylZXE/ZoJZtTdwHlvzzPdZt/dSPu43S4nTYjBUSsbDHE4l58VjiWkFpYGsJ+YG3up6pKNkTAyNjWMYLNa0BoA6ADgvsg+FXRsljdHI1r2PFnNcAWuB4gg6FRBtb8PMcji+glENz/JlzOYPyPF3AdiD6qZkQVkbuExTPlLYQL/P4zcvrb5vope3cbqYsMBkc4TVDxYyZbBg5tjB1F+ZOp7LvUQEReHHK0w000rRmMMUjw3qWMc4D9Qg1+1u2VPh8BlqHgHXJGD55D/S1vHjz4BVthwqux2ukljjLnSvu550iibwa0uOgDWgADibcFpn4i6trGvrJj/GkaJJXa5GucLkDkAL2A00VttnsLgp6aOKlDRC1oyZSCHA65sw+YnjfndBpNgN3EGGRWYM87x/EnI1d+Fo+6ztz5rrkRAREQEREBERAREQFhZWEGUREBERAREQEREBERAREQEsiIOb2u3fUmJBv2mMl0Ys2Rjix4B5X5i+tiCvZsvsrBh9OIKdpDAS4lxzOc53EudzOgHsFuEQEREBERAREQFgi6yiCI94+5KGZklRQt8KcXeYR/Ll5kNH3HnlbQ9BxUWbGbzqzDDkYfEhBN4JLlo65DxjPpp2KtcQuart2mGzTOmkpInSPN3O8wzHqWghpPsg1G77ezFikhiEMkUrGZyDZ7LAgaPFiDc8CF3q8WF4JBTMyU8UcLeOWNoaCeptxXtQEREBERAREQEREGEREGUQIgIiICIiAiIgIiICIiAiIgIiICIiAiIgIiICIiAiIgIiICIiAiIgIiICIiD//2Q==">
            <a:hlinkClick r:id="rId2"/>
          </p:cNvPr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684213" y="1341438"/>
            <a:ext cx="7775575" cy="429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Vi fortsætter til foråret 2015</a:t>
            </a:r>
          </a:p>
          <a:p>
            <a:r>
              <a:rPr lang="da-DK" smtClean="0"/>
              <a:t>inden </a:t>
            </a:r>
            <a:r>
              <a:rPr lang="da-DK" dirty="0" smtClean="0"/>
              <a:t>lønforhandlingerne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75" y="1897284"/>
            <a:ext cx="29146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09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De vigtigste pointer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4298032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Lønforhandling foregår hele året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Der </a:t>
            </a:r>
            <a:r>
              <a:rPr lang="da-DK" i="1" dirty="0" smtClean="0"/>
              <a:t>er</a:t>
            </a:r>
            <a:r>
              <a:rPr lang="da-DK" dirty="0" smtClean="0"/>
              <a:t> penge – det er et spørgsmål om, hvem der får dem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Din tillidsrepræsentant skal klædes på – du skal gøre forarbejdet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Tal med din chef og forpligt hende/ham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De mest nære argumenter, er de bedste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Afslutningen på én lønforhandling er starten på den næste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Løn(stigninger) kommer flere steder fra</a:t>
            </a:r>
          </a:p>
        </p:txBody>
      </p:sp>
    </p:spTree>
    <p:extLst>
      <p:ext uri="{BB962C8B-B14F-4D97-AF65-F5344CB8AC3E}">
        <p14:creationId xmlns:p14="http://schemas.microsoft.com/office/powerpoint/2010/main" val="141576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Lønsystemet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79598" y="1135063"/>
            <a:ext cx="7776864" cy="4298032"/>
          </a:xfrm>
        </p:spPr>
        <p:txBody>
          <a:bodyPr/>
          <a:lstStyle/>
          <a:p>
            <a:pPr algn="l"/>
            <a:endParaRPr lang="da-DK" dirty="0" smtClean="0"/>
          </a:p>
          <a:p>
            <a:pPr algn="l"/>
            <a:endParaRPr lang="da-DK" dirty="0" smtClean="0"/>
          </a:p>
          <a:p>
            <a:endParaRPr lang="da-DK" dirty="0"/>
          </a:p>
        </p:txBody>
      </p:sp>
      <p:sp>
        <p:nvSpPr>
          <p:cNvPr id="4" name="AutoShape 2" descr="data:image/jpeg;base64,/9j/4AAQSkZJRgABAQAAAQABAAD/2wCEAAkGBhIPEA8PDw8QFQ8UEBQRGBISEBAQEBAPFBAVFBQQFRUXHCceGBkjGRQUHy8gIycpLCwsFR4xNTAqNSYrLCkBCQoKDgwOGg8PGjUkHyQpNTUsLDIqLC8pMSwqLCopLSwpNCwsKSoqLCwsLCwsLCwsLCwsLCwpLCwsKSwpLCw1LP/AABEIALQA8AMBIgACEQEDEQH/xAAbAAEAAQUBAAAAAAAAAAAAAAAAAQIDBAUGB//EAD4QAAIBAgMFBAcGBQMFAAAAAAECAAMRBCExBQYSQVEicZGxEzJCYXKBoQczUmLB0RQjY6KyQ4KSNHPS4fD/xAAbAQEAAgMBAQAAAAAAAAAAAAAABAUBAgMGB//EADERAAICAgEEAAQCCgMAAAAAAAABAgMEETEFEiFBEzJRcSKhBhQzUmGBkZLR4SMkQv/aAAwDAQACEQMRAD8A9xiIgCIiAJEmIBESYgEREmARERAEREAREQBERAEREAmIiAIiIAiIgCIiAIiIAiIgCIiAJEmIBESYgERJiARaLREAWi0RAFotEQBaLREAWkyJMAREQBERAEREAREQBERAIkyIEAmIiAJEmRAESRIgCIkwCIiYuL2jTpC9RwPdqT8phvXJlRcnpGVeanF7y0abtTLXdTZgLdk2vY3nmeP35q8b5hxxsASzL2bm2QnOba3qOJBQpTDH28y9weTaj6yHPK/dL6jo73ux+D2ylvVRZlUnhLEKL2zY8sps6uMRMmdQehIvPEtkjCUfRVfSVvSqQwJvbiGdwFytMnbG8FlerQr1S5biIYBlzbMC4uNeUwsppeTazpEXPUHpHstLGI+SupPuYEy7eeI7A3nqmvRZ2YgVAeG3Dce89J6dsvfCnXqrQVW4mBzBBUWF9Z2qvU+SDl9Oso8rytHQRESQVgiTItAESZEAREmAREWkwCIi0QBAiBAJiIgCLRIgExEiATEiSYBBnie38dUTF4oLUYfz35n8U9snhm9GWNxf/ffzkTJ4Rc9I/aS+xr3cMe0iHvXM+EpRKIILUV7uK15jVcUAbc5is5JJlc9HplKX1M5/RXtx1Bb8qsB9f0mRhsKrA2dmW/w569Jpy0zsFjOBTpreEts375G3pUguQE6Pcj/raXc/+BnG0Nq3YKbZ/K067ciuFxiMdAr3tnqpAkmmG5JIrc6eqZOT9Hq0mYa7TQ8z8xMpWBAIOUtHFrk8apJ8MqiQDEwbExIiATEiIBMSIgExIiAIERAJiIvAEiTEAiJBa2cwTtVT6ouOtxONt9dXzvRq5Jcma1QDUiQtUHQjxnIbwbUq0FesrUmXXgckMBlkttZpqG8GNrqGp4YhSfWVSMvcWMqpdV/FpR8HB5GnrR6XPJN6916j4vEVKT0yGqFuFyyEE6i4BB+k7XF7ytT4jUpVVRfaVeNbW1JGk57F7co1GZwzMWztwkHxnDO6ltJVL2TMfN+BLaOAxm7OKDE+iDfBUpv+t5rcRgatPOpRqqOrU3A8bWnozNxG4z7u6UrUI0JHcbSsXUZb8xL+vqM39GeZrVvoQfmDJqYkKtycr6Dmek9Ir0kqfeJTf46aOfEi801enRp1HQYahw2XLhIOYucwfpLTAuWZaq4rTM39W+DW5dv5mu3XwuHqoXxAa/FYWzAFtCBznSYejs+k3GquHAsDTNWm3je0wKL4YC38OUBz/lvbPuIlbYTCVL3eut/xaeKz2lOPXXFL8zxuVn3ZEm3J6fr0Z+xaOJxLVF/i2WmGIUVHLOyXyNha+U7I+nVKarVpkIgUhlZQxHtXBy+s4Wps+lYDD4hCLDJ3Km/QEiVYXZFfi4rqV91QMLfKdpQUmQoz0bo76OKj0mpIGU2JFQlb9Qek63Zu3kakjOxvbM2yJnFUtmqGLuELHM2UHPvM2HFoOQGnQdBOVlUJI61Wyi9neo1wCNDnKpboeqvwjyld5Vst0TEiIBMREAREQCIiIAiJbrV1QXYgCYbSW2CpqgGptMPH7R4ELJ2myyXM25kTm94N5AlQcGY4dGy56zn8Rv46+xT8WP6yjyOpS3KFa/mRZ362kb+vvvQUlXquGGRUowIPS1pzG2sXTxLouEujFs2LlEIPMrflLGy8Th8bXNfElnPCBYZJkbXNs9J0SVNnrkKVK+n3RJ8bSnlOUvmf9SM25+zEoblEhS+LY+4ICp+bHMTJ2ti62Cohkr03VbDhdAHtpkQc/CaTb6hnRsGrAXIYcZCnoQCcucnD4KqRd+FRYZswIFpxlOKWzVtLwi6289WupS4AKkHhFib5WmNhdmU6YDOXHQEi57hLzY8ILU7X/FwgeA/eYFSqSbkkn3zn+KfPhGHt8mRVxXJBwr4k95lSVshMAvOWrb0VadR1vcB2FmVSLA+6x+ssMXp08vcalwWOBLUns7v000mPq/zqncn+M09LfL8SL8iy+YPnLdXbivUZrNYhR7LaCx0Muek9NvxcrusjpafklZr76dI3AeOKa+ntOnoXAP5ux/laZa1L5ieyWjz7i1yVkzIwCsaicIY9tb8IJ5jW0xbXnW7l4g01exyL5jkeyJBz8v8AVaXYlv8A2dsen4s+03uz6VIX9PxA3yBuotaZxXBnIMt+gZr+Ex8ZhhV7QYg20IvaY+y8R/DcWQcsSS1uFuWU+f3dXvsul+JrzwX8MSuMONm62ht0U6SsoPrBcwwuLTBob1h3FNaNQudACvzlabyqxtwHxE0m1MWEqemSiwa3rIDbPI6c5GyMqyySbfk7QqWtaO1wmIbPjWw6XuZlrUB0nBUd56h9vxUTebI2oztc3OXSwljh9TcO2EuP48nKdD5OkiW6dQNpLk9RCcZrui9oiCIibAiIiATOF29tOrTxNVQ/ZBFgQCAOETuZ59vULYur3Kf7RKrqn7Jfc4X/ACmJiMeKv3tJG5cxMY4TCn1qFu4K3naWyZF55l1p+SFoyTg6HAFpvwEEn1La8pijYJJuMSngoP1MXkNpHY1wzGkZq7PRRmxY/ILMLHViWtfsjQchlMmlVJUd1vlLFbDcRvczRQWv4mdGAxlpmmRiaQQFmaw9/kOpmhx2PY5IDbrzP7S1wem35ktVrx7foxoycXtBUy1b6DvnC43iNR26sx8Tebx1bmDMDGbIxC9s0KnAe0GClgQcwcp7nH6dV0+H4XuT5ZNxvDZqS5HWFqyp6ljY5HodfCbPYm7z4ziKBQikAs2lzyFs7zezKhVHvsekvZYQjKcu2K2zEoYhhkrEe4E28Jl0arDOy/8AEA/22nQLuC4GVenfpwMB43/SYQ2C9OutKsCqkgl1BZQn4gflONfVcW1NxmnpfzJEsS2OlKPJZp49hozjubiHgwM7jcbFF6bMxvaprYD2R0mFV3dwaqCrqwte7VQD4XlnB7ew+BvSDqQz3Nm4uE2Gp0lH1LqFWVQ66k97X5HVYDrffpHoi4jLLW0pGIpuLVUz6rlfvmjw+0g1mBupzBvymcKl7Zf/AFp4mxqctNG3bpGQKFAG603+dQgTKXaHCvCtNQPeSZgSbzKrRoZp2i5/CP8AaJScc/4z8spi3kgzKglwgbrd6oWqtck9g6knmJ0gnN7sD+Y/wfrOknrukr/rr7sg3fMIiJanEiIgmAJ53vtiUp4s8bKt0U5mwta2vynoDPPK/tKuMapBtegmmWhYTH6lHM/4pPRxu+UtpVDC6kEdQQR9IvOWNr3sL9bC/iM5dTFMNHcdzHyN5Fs/Rm1fJNP7+CFo6S8gmaJNq1B7QPeinytLy7aPtIp+FiD4MLfWV1nQ8yH/AJ39mNG7ot2RMTGbWC3VO02n5R3nr7hNVX2qzjhF1XTI9o955DumJ6SWfTv0dfizJ/t/yC9WqlzxObn6D3AcpZZRKWqRh6T1WCU1LMeQ8z0E9fGMKo9sVpI2S2W3pieh7O2WTQon+kv+Mw9ibqLSs9az1Nbewn7mdNTMqcu9WaS9EuuHbycTtrDoKvoKlOmboGHGisDe+RvppNZTwrYe5o0uAXuRTFgTbmJtt8MOWxQII+6TI97Sxh6jEcD/ACYeR/eeK6j8TvbT2vp6PW4Cr+Gtrz9fZGxqdauSxrMmZ7IChgPxG4vNtV3UpurBq9a55hh45gzS4nZ1ZcwASR1GhmPRoVxrSI99xaV9co8p6JtkJPh+DEq7LSjiB6Rkq0VbMaceWh+c3xxeEIHo0VRbQUgAD00mJU2FTqUr1XUVb8nztfpMZdjIumIP/Him0mppJv8AoGky3tzeBMIFKXK30tYW9wnUbIxwr00qKbqRf6TlsRsPD1Lelaq9uVlUecyMDRGGUph3qIhN7Eo1j7rqbTEqa5RXbvZBupcntHY3i85NqrH1qtU99RgPBbSy1BD6yhviu/8AlearH+rOCxZe2dTV2rRTJq1IHoai38L3lptu0eTM3w06h+tpoaZ4cl7I6KAo8BHFNlRE3WJ9Weh7l45aprMoYWCizCx1Oduk6ucP9nOmIPwD6NO1FQT02BFRoSRTZUVG1pFcSA0mTiMUMZbZpekFBBgsTzH7UMsTRPWh5O09RajOK363QrYxqVSg1O6IVKuSt+1cWIEl4k1CxORzsi3E8x444ptMXuXjqWuGZh1psr+RvNRiKNSkbVabofzoy+Yl5G2EuGRO1or4oMsCrKw86GC8qZDukFZcogsFAFycgALknpOs2Jube1TEj3in/wCR/Sc7bo1rcjMYOT8HO7K2BUxJuOzS5uR9FHMztNn7Mp4ZeGmtjzY5sx95m7p4GwAVbAcgLAfKXBssnlKO/Ila/PBLjBRNK+MtIpbUm6bYgOomJW2JbSQ2zocZvPiuLEKf6S+ZlnD1CZ020d3xVWxyYaNzH/qc9/CNSYo4sw8COolNm1PfcXuFanHt9ot1cQwJHE1hla56SyXvqZOJPbb5eQlu8rVFL0WWyq8XlF4LzOgV3i8tGrKTWjQL/FHFLCVOI2XtHot2PgJm0di4qp6mGrH/AGFR/dabKuUuEaucY8ss8cekm1obj419aSr8dRR9BebLD/ZtXPr16a/Crv52nZYtr9HGWVTHmRs/s6+7rn+oo8Ev+s7C81W7e7YwdNk9IXLPxklQufCBYAd03S0wJd49bhWosocmxWWOUeCgS4sqtE7kciJMTIEpKyqIBQaQlt8KpFiLjocxL8iNg0uL3NwdW5fDUieoUIfFbTS4r7KcG33ZrUz+V+IeDAztZE6RtnHhmrinyc1sPcOhhBkWd/xta9ugA0m9TZ6DlMmJrKcpPcmZSS4LYoKOUq9GOkqiamSk0xLb4UGXogGtrbKvpNTtXdo1V9XtDRhqD+06iLTSUFJaZtGbi9o8cxW7+K9K6rhaxsdQh4TlqGOUv0dyMc/+iF+Oog8rz1y0WkNYFZOfULfWjzKh9meJPr1qK/CHc/Wwmww/2XJ/qYiofhVE87zvYnVYlS9HKWZc/ZylD7OMGvrI7H89Vz9BYTZ4fdPCU/Vw1LvKBj/debiJ2VUFwjhK2cuWWaeFVRZVAHQCw8BLgQdJVE30cynhk2kxMgREQBERAEREAREQCIkyIBMiLRAJiRaIBMREAREQBERAEREAREQBERAEREAREQBERAEREAREQBIvEQBERAF4iIAvEmIBEXiIBMi8RAJkXiIAvJiIBF5MRAEREAREQBERAEREAREQD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2393" y="-1234405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417" y="1135063"/>
            <a:ext cx="5722879" cy="429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39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Overblik</a:t>
            </a:r>
            <a:endParaRPr lang="da-DK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27784" y="-99394"/>
            <a:ext cx="3744415" cy="6912768"/>
          </a:xfrm>
          <a:prstGeom prst="rect">
            <a:avLst/>
          </a:prstGeom>
        </p:spPr>
      </p:pic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4298032"/>
          </a:xfrm>
        </p:spPr>
        <p:txBody>
          <a:bodyPr>
            <a:normAutofit/>
          </a:bodyPr>
          <a:lstStyle/>
          <a:p>
            <a:pPr algn="l"/>
            <a:r>
              <a:rPr lang="da-DK" sz="1800" dirty="0" smtClean="0">
                <a:solidFill>
                  <a:schemeClr val="accent4">
                    <a:lumMod val="75000"/>
                  </a:schemeClr>
                </a:solidFill>
              </a:rPr>
              <a:t>4. Pension</a:t>
            </a:r>
            <a:endParaRPr lang="da-DK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0" name="Lige pilforbindelse 9"/>
          <p:cNvCxnSpPr/>
          <p:nvPr/>
        </p:nvCxnSpPr>
        <p:spPr>
          <a:xfrm flipH="1">
            <a:off x="2267744" y="1628800"/>
            <a:ext cx="2448272" cy="1368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Højre klammeparentes 12"/>
          <p:cNvSpPr/>
          <p:nvPr/>
        </p:nvSpPr>
        <p:spPr>
          <a:xfrm>
            <a:off x="3995936" y="3171141"/>
            <a:ext cx="216024" cy="288032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15" name="Lige pilforbindelse 14"/>
          <p:cNvCxnSpPr/>
          <p:nvPr/>
        </p:nvCxnSpPr>
        <p:spPr>
          <a:xfrm flipH="1">
            <a:off x="3203848" y="1916832"/>
            <a:ext cx="3240360" cy="11521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Lige pilforbindelse 16"/>
          <p:cNvCxnSpPr/>
          <p:nvPr/>
        </p:nvCxnSpPr>
        <p:spPr>
          <a:xfrm>
            <a:off x="1403648" y="1772816"/>
            <a:ext cx="360040" cy="7200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Tekstfelt 17"/>
          <p:cNvSpPr txBox="1"/>
          <p:nvPr/>
        </p:nvSpPr>
        <p:spPr>
          <a:xfrm>
            <a:off x="4716016" y="1411053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accent1"/>
                </a:solidFill>
              </a:rPr>
              <a:t>1: Basisløn</a:t>
            </a:r>
            <a:endParaRPr lang="da-DK" dirty="0">
              <a:solidFill>
                <a:schemeClr val="accent1"/>
              </a:solidFill>
            </a:endParaRPr>
          </a:p>
        </p:txBody>
      </p:sp>
      <p:sp>
        <p:nvSpPr>
          <p:cNvPr id="19" name="Tekstfelt 18"/>
          <p:cNvSpPr txBox="1"/>
          <p:nvPr/>
        </p:nvSpPr>
        <p:spPr>
          <a:xfrm>
            <a:off x="6444208" y="1732166"/>
            <a:ext cx="2399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2. Centralt aftalte tillæg</a:t>
            </a:r>
            <a:endParaRPr lang="da-DK" dirty="0">
              <a:solidFill>
                <a:srgbClr val="C00000"/>
              </a:solidFill>
            </a:endParaRPr>
          </a:p>
        </p:txBody>
      </p:sp>
      <p:sp>
        <p:nvSpPr>
          <p:cNvPr id="20" name="Tekstfelt 19"/>
          <p:cNvSpPr txBox="1"/>
          <p:nvPr/>
        </p:nvSpPr>
        <p:spPr>
          <a:xfrm>
            <a:off x="4235975" y="3205887"/>
            <a:ext cx="2208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accent3">
                    <a:lumMod val="75000"/>
                  </a:schemeClr>
                </a:solidFill>
              </a:rPr>
              <a:t>3. Lokalt aftalte tillæg</a:t>
            </a:r>
            <a:endParaRPr lang="da-DK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39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”Klodserne”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4298032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dirty="0" smtClean="0"/>
              <a:t>Basisløn (</a:t>
            </a:r>
            <a:r>
              <a:rPr lang="da-DK" dirty="0" smtClean="0">
                <a:hlinkClick r:id="rId2"/>
              </a:rPr>
              <a:t>facitliste</a:t>
            </a:r>
            <a:r>
              <a:rPr lang="da-DK" dirty="0" smtClean="0"/>
              <a:t>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da-DK" dirty="0" smtClean="0"/>
              <a:t>Kandidater og bachelorer = anciennitetsforløb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da-DK" dirty="0" smtClean="0"/>
              <a:t>Korrespondenter = ét basisløntrin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da-DK" dirty="0" smtClean="0"/>
              <a:t>Evt. rådighedstillæg (”</a:t>
            </a:r>
            <a:r>
              <a:rPr lang="da-DK" dirty="0" smtClean="0">
                <a:hlinkClick r:id="rId2"/>
              </a:rPr>
              <a:t>facitliste</a:t>
            </a:r>
            <a:r>
              <a:rPr lang="da-DK" dirty="0" smtClean="0"/>
              <a:t>”)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da-DK" dirty="0" smtClean="0"/>
              <a:t>Lokalt aftalte tillæg – funktion, kvalifikation og resultatløn/engangsvederlag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da-DK" dirty="0" smtClean="0"/>
              <a:t>Krav på forhandling, men ikke krav på aftale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da-DK" dirty="0" smtClean="0"/>
              <a:t>Forventning om lønudvikling over tid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da-DK" dirty="0" smtClean="0"/>
              <a:t>Pension (facitliste)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6065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Lønstigninger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4298032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da-DK" dirty="0" smtClean="0"/>
              <a:t>Generelle lønstigninger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da-DK" dirty="0" smtClean="0"/>
              <a:t>Aftalt ved OK-forhandlinger + reguleringsordning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da-DK" dirty="0" smtClean="0"/>
              <a:t>Gælder al løn (basisløn, centrale og lokale tillæg)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da-DK" dirty="0" smtClean="0"/>
              <a:t>Særlige stigninger for gruppen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da-DK" dirty="0" smtClean="0"/>
              <a:t>Aftalt ved OK-forhandlinger – fx stigninger på basislønskalaen eller rådighedstillæg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da-DK" dirty="0" smtClean="0"/>
              <a:t>Lokalt aftalte lønstigninger/tillæg</a:t>
            </a:r>
          </a:p>
        </p:txBody>
      </p:sp>
    </p:spTree>
    <p:extLst>
      <p:ext uri="{BB962C8B-B14F-4D97-AF65-F5344CB8AC3E}">
        <p14:creationId xmlns:p14="http://schemas.microsoft.com/office/powerpoint/2010/main" val="247794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Lønstigninger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4298032"/>
          </a:xfrm>
        </p:spPr>
        <p:txBody>
          <a:bodyPr>
            <a:normAutofit/>
          </a:bodyPr>
          <a:lstStyle/>
          <a:p>
            <a:pPr algn="l"/>
            <a:endParaRPr lang="da-DK" dirty="0" smtClean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/>
          </p:nvPr>
        </p:nvGraphicFramePr>
        <p:xfrm>
          <a:off x="755576" y="1340768"/>
          <a:ext cx="748883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901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Overblik - lønrelationer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4298032"/>
          </a:xfrm>
        </p:spPr>
        <p:txBody>
          <a:bodyPr>
            <a:normAutofit/>
          </a:bodyPr>
          <a:lstStyle/>
          <a:p>
            <a:pPr algn="l"/>
            <a:endParaRPr lang="da-DK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/>
          </p:nvPr>
        </p:nvGraphicFramePr>
        <p:xfrm>
          <a:off x="611560" y="1124744"/>
          <a:ext cx="4032448" cy="4514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/>
          <p:cNvGraphicFramePr>
            <a:graphicFrameLocks/>
          </p:cNvGraphicFramePr>
          <p:nvPr>
            <p:extLst/>
          </p:nvPr>
        </p:nvGraphicFramePr>
        <p:xfrm>
          <a:off x="4644008" y="1124744"/>
          <a:ext cx="3995936" cy="4514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735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Lønforhandling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4298032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da-DK" dirty="0" smtClean="0"/>
              <a:t>Ret til forhandling ved ansættelse og væsentlig stillingsændring samt årlig lønforhandling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da-DK" dirty="0" smtClean="0"/>
              <a:t>Forhandling på anmodning eller efter lokal procedureaftale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da-DK" dirty="0" smtClean="0"/>
              <a:t>På AU er 2014-”runden” udskudt til 2015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da-DK" dirty="0" smtClean="0"/>
              <a:t>I øvrigt kan lønændringer aftales løbende, hvis der er enighed om det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da-DK" dirty="0" smtClean="0"/>
              <a:t>Forpligtet til at udvise positiv forhandlingsvilje, men ikke til at indgå en bestemt aftale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43962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MogSPROG 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KOMogSPROG Tema</Template>
  <TotalTime>1817</TotalTime>
  <Words>629</Words>
  <Application>Microsoft Office PowerPoint</Application>
  <PresentationFormat>On-screen Show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KOMogSPROG Tema</vt:lpstr>
      <vt:lpstr>Lønforhandling</vt:lpstr>
      <vt:lpstr>De vigtigste pointer</vt:lpstr>
      <vt:lpstr>Lønsystemet</vt:lpstr>
      <vt:lpstr>Overblik</vt:lpstr>
      <vt:lpstr>”Klodserne”</vt:lpstr>
      <vt:lpstr>Lønstigninger</vt:lpstr>
      <vt:lpstr>Lønstigninger</vt:lpstr>
      <vt:lpstr>Overblik - lønrelationer</vt:lpstr>
      <vt:lpstr>Lønforhandling</vt:lpstr>
      <vt:lpstr>Lønforhandling</vt:lpstr>
      <vt:lpstr>Midler til lokal lønforhandling</vt:lpstr>
      <vt:lpstr>Lav en personlig lønstrategi</vt:lpstr>
      <vt:lpstr>Lønpolitikken</vt:lpstr>
      <vt:lpstr>Lønstatistikker</vt:lpstr>
      <vt:lpstr>Hold dit CV opdateret</vt:lpstr>
      <vt:lpstr>MUS og udviklingsplan</vt:lpstr>
      <vt:lpstr>Varm op under din chef</vt:lpstr>
      <vt:lpstr>PowerPoint Presentation</vt:lpstr>
    </vt:vector>
  </TitlesOfParts>
  <Company>Service 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Jeanett Lindegaard Christensen</dc:creator>
  <cp:lastModifiedBy>Marianne Dammand Iversen</cp:lastModifiedBy>
  <cp:revision>68</cp:revision>
  <dcterms:created xsi:type="dcterms:W3CDTF">2011-11-21T09:47:38Z</dcterms:created>
  <dcterms:modified xsi:type="dcterms:W3CDTF">2014-11-19T14:26:42Z</dcterms:modified>
</cp:coreProperties>
</file>