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9"/>
  </p:notesMasterIdLst>
  <p:sldIdLst>
    <p:sldId id="256" r:id="rId2"/>
    <p:sldId id="312" r:id="rId3"/>
    <p:sldId id="313" r:id="rId4"/>
    <p:sldId id="296" r:id="rId5"/>
    <p:sldId id="297" r:id="rId6"/>
    <p:sldId id="298" r:id="rId7"/>
    <p:sldId id="300" r:id="rId8"/>
    <p:sldId id="309" r:id="rId9"/>
    <p:sldId id="301" r:id="rId10"/>
    <p:sldId id="304" r:id="rId11"/>
    <p:sldId id="317" r:id="rId12"/>
    <p:sldId id="305" r:id="rId13"/>
    <p:sldId id="306" r:id="rId14"/>
    <p:sldId id="307" r:id="rId15"/>
    <p:sldId id="308" r:id="rId16"/>
    <p:sldId id="316" r:id="rId17"/>
    <p:sldId id="310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Suhr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>
        <p:scale>
          <a:sx n="119" d="100"/>
          <a:sy n="119" d="100"/>
        </p:scale>
        <p:origin x="-76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su\AppData\Local\Microsoft\Windows\Temporary%20Internet%20Files\Content.IE5\TODZ8ABX\ISOLA_Gennemsnitsl&#248;n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Mappe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Lønudvikling, </a:t>
            </a:r>
            <a:r>
              <a:rPr lang="da-DK" b="1"/>
              <a:t>faste tillæg</a:t>
            </a:r>
            <a:r>
              <a:rPr lang="da-DK" b="0"/>
              <a:t>, 2. kvt.</a:t>
            </a:r>
            <a:r>
              <a:rPr lang="da-DK" b="0" baseline="0"/>
              <a:t> - 2.kvt.</a:t>
            </a:r>
            <a:endParaRPr lang="da-DK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'[ISOLA_Gennemsnitsløn.xls]Ark1'!$A$75</c:f>
              <c:strCache>
                <c:ptCount val="1"/>
                <c:pt idx="0">
                  <c:v>Erhvervssproglige kandidater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'[ISOLA_Gennemsnitsløn.xls]Ark1'!$B$74:$F$74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'[ISOLA_Gennemsnitsløn.xls]Ark1'!$B$75:$F$75</c:f>
              <c:numCache>
                <c:formatCode>0.00</c:formatCode>
                <c:ptCount val="5"/>
                <c:pt idx="0">
                  <c:v>0.9</c:v>
                </c:pt>
                <c:pt idx="1">
                  <c:v>0.8</c:v>
                </c:pt>
                <c:pt idx="2">
                  <c:v>0.6</c:v>
                </c:pt>
                <c:pt idx="3">
                  <c:v>1</c:v>
                </c:pt>
                <c:pt idx="4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'[ISOLA_Gennemsnitsløn.xls]Ark1'!$A$76</c:f>
              <c:strCache>
                <c:ptCount val="1"/>
                <c:pt idx="0">
                  <c:v>Korrespondenter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'[ISOLA_Gennemsnitsløn.xls]Ark1'!$B$74:$F$74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'[ISOLA_Gennemsnitsløn.xls]Ark1'!$B$76:$F$76</c:f>
              <c:numCache>
                <c:formatCode>0.00</c:formatCode>
                <c:ptCount val="5"/>
                <c:pt idx="0">
                  <c:v>0.9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  <c:pt idx="4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'[ISOLA_Gennemsnitsløn.xls]Ark1'!$A$77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'[ISOLA_Gennemsnitsløn.xls]Ark1'!$B$74:$F$74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'[ISOLA_Gennemsnitsløn.xls]Ark1'!$B$77:$F$77</c:f>
              <c:numCache>
                <c:formatCode>0.00</c:formatCode>
                <c:ptCount val="5"/>
                <c:pt idx="0">
                  <c:v>0.7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84768"/>
        <c:axId val="36386304"/>
      </c:lineChart>
      <c:catAx>
        <c:axId val="3638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386304"/>
        <c:crosses val="autoZero"/>
        <c:auto val="1"/>
        <c:lblAlgn val="ctr"/>
        <c:lblOffset val="100"/>
        <c:noMultiLvlLbl val="0"/>
      </c:catAx>
      <c:valAx>
        <c:axId val="3638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38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Erhvervssproglige kandidater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Erhvervssp.kand.!$A$7</c:f>
              <c:strCache>
                <c:ptCount val="1"/>
                <c:pt idx="0">
                  <c:v>Basisløn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Erhvervssp.kand.!$B$6:$D$6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Erhvervssp.kand.!$B$7:$D$7</c:f>
              <c:numCache>
                <c:formatCode>General</c:formatCode>
                <c:ptCount val="3"/>
                <c:pt idx="0">
                  <c:v>28115</c:v>
                </c:pt>
                <c:pt idx="1">
                  <c:v>28834</c:v>
                </c:pt>
                <c:pt idx="2">
                  <c:v>31152</c:v>
                </c:pt>
              </c:numCache>
            </c:numRef>
          </c:val>
        </c:ser>
        <c:ser>
          <c:idx val="1"/>
          <c:order val="1"/>
          <c:tx>
            <c:strRef>
              <c:f>Erhvervssp.kand.!$A$8</c:f>
              <c:strCache>
                <c:ptCount val="1"/>
                <c:pt idx="0">
                  <c:v>Faste tillæg - centrale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Erhvervssp.kand.!$B$6:$D$6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Erhvervssp.kand.!$B$8:$D$8</c:f>
              <c:numCache>
                <c:formatCode>General</c:formatCode>
                <c:ptCount val="3"/>
                <c:pt idx="0">
                  <c:v>1892</c:v>
                </c:pt>
                <c:pt idx="1">
                  <c:v>2082</c:v>
                </c:pt>
                <c:pt idx="2">
                  <c:v>2696</c:v>
                </c:pt>
              </c:numCache>
            </c:numRef>
          </c:val>
        </c:ser>
        <c:ser>
          <c:idx val="2"/>
          <c:order val="2"/>
          <c:tx>
            <c:strRef>
              <c:f>Erhvervssp.kand.!$A$9</c:f>
              <c:strCache>
                <c:ptCount val="1"/>
                <c:pt idx="0">
                  <c:v>Faste tillæg - lokale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Erhvervssp.kand.!$B$6:$D$6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Erhvervssp.kand.!$B$9:$D$9</c:f>
              <c:numCache>
                <c:formatCode>General</c:formatCode>
                <c:ptCount val="3"/>
                <c:pt idx="0">
                  <c:v>2732</c:v>
                </c:pt>
                <c:pt idx="1">
                  <c:v>2872</c:v>
                </c:pt>
                <c:pt idx="2">
                  <c:v>3758</c:v>
                </c:pt>
              </c:numCache>
            </c:numRef>
          </c:val>
        </c:ser>
        <c:ser>
          <c:idx val="3"/>
          <c:order val="3"/>
          <c:tx>
            <c:strRef>
              <c:f>Erhvervssp.kand.!$A$10</c:f>
              <c:strCache>
                <c:ptCount val="1"/>
                <c:pt idx="0">
                  <c:v>Midlertidige tillæg - lokale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Erhvervssp.kand.!$B$6:$D$6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Erhvervssp.kand.!$B$10:$D$10</c:f>
              <c:numCache>
                <c:formatCode>General</c:formatCode>
                <c:ptCount val="3"/>
                <c:pt idx="0">
                  <c:v>112</c:v>
                </c:pt>
                <c:pt idx="1">
                  <c:v>316</c:v>
                </c:pt>
                <c:pt idx="2">
                  <c:v>214</c:v>
                </c:pt>
              </c:numCache>
            </c:numRef>
          </c:val>
        </c:ser>
        <c:ser>
          <c:idx val="4"/>
          <c:order val="4"/>
          <c:tx>
            <c:strRef>
              <c:f>Erhvervssp.kand.!$A$11</c:f>
              <c:strCache>
                <c:ptCount val="1"/>
                <c:pt idx="0">
                  <c:v>Pension mv.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Erhvervssp.kand.!$B$6:$D$6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Erhvervssp.kand.!$B$11:$D$11</c:f>
              <c:numCache>
                <c:formatCode>General</c:formatCode>
                <c:ptCount val="3"/>
                <c:pt idx="0">
                  <c:v>5801</c:v>
                </c:pt>
                <c:pt idx="1">
                  <c:v>6125</c:v>
                </c:pt>
                <c:pt idx="2">
                  <c:v>6469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68000"/>
        <c:axId val="36782080"/>
        <c:axId val="0"/>
      </c:bar3DChart>
      <c:catAx>
        <c:axId val="3676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782080"/>
        <c:crosses val="autoZero"/>
        <c:auto val="1"/>
        <c:lblAlgn val="ctr"/>
        <c:lblOffset val="100"/>
        <c:noMultiLvlLbl val="0"/>
      </c:catAx>
      <c:valAx>
        <c:axId val="3678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76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Korrespondenter</a:t>
            </a:r>
          </a:p>
        </c:rich>
      </c:tx>
      <c:layout>
        <c:manualLayout>
          <c:xMode val="edge"/>
          <c:yMode val="edge"/>
          <c:x val="0.35771522309711279"/>
          <c:y val="2.30215862114596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Korrespondenter!$A$7</c:f>
              <c:strCache>
                <c:ptCount val="1"/>
                <c:pt idx="0">
                  <c:v>Basisløn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Korrespondenter!$B$6:$D$6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Korrespondenter!$B$7:$D$7</c:f>
              <c:numCache>
                <c:formatCode>General</c:formatCode>
                <c:ptCount val="3"/>
                <c:pt idx="0">
                  <c:v>22961</c:v>
                </c:pt>
                <c:pt idx="1">
                  <c:v>22960</c:v>
                </c:pt>
                <c:pt idx="2">
                  <c:v>22959</c:v>
                </c:pt>
              </c:numCache>
            </c:numRef>
          </c:val>
        </c:ser>
        <c:ser>
          <c:idx val="1"/>
          <c:order val="1"/>
          <c:tx>
            <c:strRef>
              <c:f>Korrespondenter!$A$8</c:f>
              <c:strCache>
                <c:ptCount val="1"/>
                <c:pt idx="0">
                  <c:v>Faste tillæg - centrale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Korrespondenter!$B$6:$D$6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Korrespondenter!$B$8:$D$8</c:f>
              <c:numCache>
                <c:formatCode>General</c:formatCode>
                <c:ptCount val="3"/>
                <c:pt idx="0">
                  <c:v>811</c:v>
                </c:pt>
                <c:pt idx="1">
                  <c:v>960</c:v>
                </c:pt>
                <c:pt idx="2">
                  <c:v>979</c:v>
                </c:pt>
              </c:numCache>
            </c:numRef>
          </c:val>
        </c:ser>
        <c:ser>
          <c:idx val="2"/>
          <c:order val="2"/>
          <c:tx>
            <c:strRef>
              <c:f>Korrespondenter!$A$9</c:f>
              <c:strCache>
                <c:ptCount val="1"/>
                <c:pt idx="0">
                  <c:v>Faste tillæg - lokale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Korrespondenter!$B$6:$D$6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Korrespondenter!$B$9:$D$9</c:f>
              <c:numCache>
                <c:formatCode>General</c:formatCode>
                <c:ptCount val="3"/>
                <c:pt idx="0">
                  <c:v>6648</c:v>
                </c:pt>
                <c:pt idx="1">
                  <c:v>6174</c:v>
                </c:pt>
                <c:pt idx="2">
                  <c:v>6739</c:v>
                </c:pt>
              </c:numCache>
            </c:numRef>
          </c:val>
        </c:ser>
        <c:ser>
          <c:idx val="3"/>
          <c:order val="3"/>
          <c:tx>
            <c:strRef>
              <c:f>Korrespondenter!$A$10</c:f>
              <c:strCache>
                <c:ptCount val="1"/>
                <c:pt idx="0">
                  <c:v>Midlertidige tillæg - lokale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Korrespondenter!$B$6:$D$6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Korrespondenter!$B$10:$D$10</c:f>
              <c:numCache>
                <c:formatCode>General</c:formatCode>
                <c:ptCount val="3"/>
                <c:pt idx="0">
                  <c:v>0</c:v>
                </c:pt>
                <c:pt idx="1">
                  <c:v>423</c:v>
                </c:pt>
                <c:pt idx="2">
                  <c:v>312</c:v>
                </c:pt>
              </c:numCache>
            </c:numRef>
          </c:val>
        </c:ser>
        <c:ser>
          <c:idx val="4"/>
          <c:order val="4"/>
          <c:tx>
            <c:strRef>
              <c:f>Korrespondenter!$A$11</c:f>
              <c:strCache>
                <c:ptCount val="1"/>
                <c:pt idx="0">
                  <c:v>Pension mv.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Korrespondenter!$B$6:$D$6</c:f>
              <c:strCache>
                <c:ptCount val="3"/>
                <c:pt idx="0">
                  <c:v>Aarhus Universitet</c:v>
                </c:pt>
                <c:pt idx="1">
                  <c:v>Hele staten</c:v>
                </c:pt>
                <c:pt idx="2">
                  <c:v>Københavns Universitet</c:v>
                </c:pt>
              </c:strCache>
            </c:strRef>
          </c:cat>
          <c:val>
            <c:numRef>
              <c:f>Korrespondenter!$B$11:$D$11</c:f>
              <c:numCache>
                <c:formatCode>General</c:formatCode>
                <c:ptCount val="3"/>
                <c:pt idx="0">
                  <c:v>5604</c:v>
                </c:pt>
                <c:pt idx="1">
                  <c:v>5870</c:v>
                </c:pt>
                <c:pt idx="2">
                  <c:v>5884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14208"/>
        <c:axId val="36820096"/>
        <c:axId val="0"/>
      </c:bar3DChart>
      <c:catAx>
        <c:axId val="3681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820096"/>
        <c:crosses val="autoZero"/>
        <c:auto val="1"/>
        <c:lblAlgn val="ctr"/>
        <c:lblOffset val="100"/>
        <c:noMultiLvlLbl val="0"/>
      </c:catAx>
      <c:valAx>
        <c:axId val="36820096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81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49213-B730-40FC-ADA5-8C71264FA8C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A4290BA-E89D-421B-B6E0-73A586EF2CBA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 smtClean="0"/>
            <a:t>”En eller anden højere oppe i systemet”</a:t>
          </a:r>
          <a:endParaRPr lang="da-DK" dirty="0"/>
        </a:p>
      </dgm:t>
    </dgm:pt>
    <dgm:pt modelId="{0A3DB71B-977A-4C5B-982A-C75C1C4A711F}" type="parTrans" cxnId="{25BC6903-5656-457B-89A0-40E269FCF466}">
      <dgm:prSet/>
      <dgm:spPr/>
      <dgm:t>
        <a:bodyPr/>
        <a:lstStyle/>
        <a:p>
          <a:endParaRPr lang="da-DK"/>
        </a:p>
      </dgm:t>
    </dgm:pt>
    <dgm:pt modelId="{0D3D4442-5FDC-421B-A5AA-82A1632E2441}" type="sibTrans" cxnId="{25BC6903-5656-457B-89A0-40E269FCF466}">
      <dgm:prSet/>
      <dgm:spPr/>
      <dgm:t>
        <a:bodyPr/>
        <a:lstStyle/>
        <a:p>
          <a:endParaRPr lang="da-DK"/>
        </a:p>
      </dgm:t>
    </dgm:pt>
    <dgm:pt modelId="{2E97A903-7749-4153-85CF-D1B1FD1B6545}">
      <dgm:prSet phldrT="[Tekst]"/>
      <dgm:spPr/>
      <dgm:t>
        <a:bodyPr/>
        <a:lstStyle/>
        <a:p>
          <a:r>
            <a:rPr lang="da-DK" dirty="0" smtClean="0"/>
            <a:t>Din chef</a:t>
          </a:r>
          <a:endParaRPr lang="da-DK" dirty="0"/>
        </a:p>
      </dgm:t>
    </dgm:pt>
    <dgm:pt modelId="{0D172ADC-06DE-40A6-8EB5-AE00804C9969}" type="parTrans" cxnId="{21B7EDAC-74D9-43E3-880C-AFAA5850661D}">
      <dgm:prSet/>
      <dgm:spPr/>
      <dgm:t>
        <a:bodyPr/>
        <a:lstStyle/>
        <a:p>
          <a:endParaRPr lang="da-DK"/>
        </a:p>
      </dgm:t>
    </dgm:pt>
    <dgm:pt modelId="{7199515E-B5C2-4A03-BC1C-E37643AB1404}" type="sibTrans" cxnId="{21B7EDAC-74D9-43E3-880C-AFAA5850661D}">
      <dgm:prSet/>
      <dgm:spPr/>
      <dgm:t>
        <a:bodyPr/>
        <a:lstStyle/>
        <a:p>
          <a:endParaRPr lang="da-DK"/>
        </a:p>
      </dgm:t>
    </dgm:pt>
    <dgm:pt modelId="{52A73B71-732F-4263-BCC8-671711148C0C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 smtClean="0"/>
            <a:t>Dig</a:t>
          </a:r>
          <a:endParaRPr lang="da-DK" dirty="0"/>
        </a:p>
      </dgm:t>
    </dgm:pt>
    <dgm:pt modelId="{654AC03C-AE0F-497C-96EC-3FC5273C712B}" type="parTrans" cxnId="{59BAC4EE-9265-441F-A8A7-A4E3D7AADA02}">
      <dgm:prSet/>
      <dgm:spPr/>
      <dgm:t>
        <a:bodyPr/>
        <a:lstStyle/>
        <a:p>
          <a:endParaRPr lang="da-DK"/>
        </a:p>
      </dgm:t>
    </dgm:pt>
    <dgm:pt modelId="{9D78C49F-F468-4B00-B544-AB330E03D357}" type="sibTrans" cxnId="{59BAC4EE-9265-441F-A8A7-A4E3D7AADA02}">
      <dgm:prSet/>
      <dgm:spPr/>
      <dgm:t>
        <a:bodyPr/>
        <a:lstStyle/>
        <a:p>
          <a:endParaRPr lang="da-DK"/>
        </a:p>
      </dgm:t>
    </dgm:pt>
    <dgm:pt modelId="{797C4209-7078-432F-9446-4E8090E4B700}">
      <dgm:prSet phldrT="[Tekst]"/>
      <dgm:spPr/>
      <dgm:t>
        <a:bodyPr/>
        <a:lstStyle/>
        <a:p>
          <a:r>
            <a:rPr lang="da-DK" dirty="0" smtClean="0"/>
            <a:t>TR</a:t>
          </a:r>
          <a:endParaRPr lang="da-DK" dirty="0"/>
        </a:p>
      </dgm:t>
    </dgm:pt>
    <dgm:pt modelId="{1B20FC5E-0DE9-4A36-9B92-C8A549F0DDA1}" type="parTrans" cxnId="{AC1931AB-0386-490C-BF7D-6A85953B37CD}">
      <dgm:prSet/>
      <dgm:spPr/>
      <dgm:t>
        <a:bodyPr/>
        <a:lstStyle/>
        <a:p>
          <a:endParaRPr lang="da-DK"/>
        </a:p>
      </dgm:t>
    </dgm:pt>
    <dgm:pt modelId="{B904C877-4876-459A-AECF-273872300B79}" type="sibTrans" cxnId="{AC1931AB-0386-490C-BF7D-6A85953B37CD}">
      <dgm:prSet/>
      <dgm:spPr/>
      <dgm:t>
        <a:bodyPr/>
        <a:lstStyle/>
        <a:p>
          <a:endParaRPr lang="da-DK"/>
        </a:p>
      </dgm:t>
    </dgm:pt>
    <dgm:pt modelId="{9D2E8E3B-C2A0-44DD-9B7D-5B5BA2928408}" type="pres">
      <dgm:prSet presAssocID="{75E49213-B730-40FC-ADA5-8C71264FA8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0B38B40-6AFD-4453-A465-AB6806F89E94}" type="pres">
      <dgm:prSet presAssocID="{AA4290BA-E89D-421B-B6E0-73A586EF2C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6E0A5D4-0A79-4EF6-B555-365D109A3A8F}" type="pres">
      <dgm:prSet presAssocID="{0D3D4442-5FDC-421B-A5AA-82A1632E2441}" presName="sibTrans" presStyleLbl="sibTrans2D1" presStyleIdx="0" presStyleCnt="4"/>
      <dgm:spPr/>
      <dgm:t>
        <a:bodyPr/>
        <a:lstStyle/>
        <a:p>
          <a:endParaRPr lang="da-DK"/>
        </a:p>
      </dgm:t>
    </dgm:pt>
    <dgm:pt modelId="{67519B30-F6DA-470D-B7F9-E1BE305821B6}" type="pres">
      <dgm:prSet presAssocID="{0D3D4442-5FDC-421B-A5AA-82A1632E2441}" presName="connectorText" presStyleLbl="sibTrans2D1" presStyleIdx="0" presStyleCnt="4"/>
      <dgm:spPr/>
      <dgm:t>
        <a:bodyPr/>
        <a:lstStyle/>
        <a:p>
          <a:endParaRPr lang="da-DK"/>
        </a:p>
      </dgm:t>
    </dgm:pt>
    <dgm:pt modelId="{31035765-557E-4DE4-A552-623F7BC46B6F}" type="pres">
      <dgm:prSet presAssocID="{2E97A903-7749-4153-85CF-D1B1FD1B65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C916174-404F-4FEA-8676-8E09C7284C8E}" type="pres">
      <dgm:prSet presAssocID="{7199515E-B5C2-4A03-BC1C-E37643AB1404}" presName="sibTrans" presStyleLbl="sibTrans2D1" presStyleIdx="1" presStyleCnt="4"/>
      <dgm:spPr/>
      <dgm:t>
        <a:bodyPr/>
        <a:lstStyle/>
        <a:p>
          <a:endParaRPr lang="da-DK"/>
        </a:p>
      </dgm:t>
    </dgm:pt>
    <dgm:pt modelId="{33F47B5F-3605-449F-B91F-E2C2F5DD4E4A}" type="pres">
      <dgm:prSet presAssocID="{7199515E-B5C2-4A03-BC1C-E37643AB1404}" presName="connectorText" presStyleLbl="sibTrans2D1" presStyleIdx="1" presStyleCnt="4"/>
      <dgm:spPr/>
      <dgm:t>
        <a:bodyPr/>
        <a:lstStyle/>
        <a:p>
          <a:endParaRPr lang="da-DK"/>
        </a:p>
      </dgm:t>
    </dgm:pt>
    <dgm:pt modelId="{1D088D2E-2731-48A0-A751-14DF6F0B7B7B}" type="pres">
      <dgm:prSet presAssocID="{52A73B71-732F-4263-BCC8-671711148C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C67937A-E9A0-495B-95AE-B41D32CBC64B}" type="pres">
      <dgm:prSet presAssocID="{9D78C49F-F468-4B00-B544-AB330E03D357}" presName="sibTrans" presStyleLbl="sibTrans2D1" presStyleIdx="2" presStyleCnt="4"/>
      <dgm:spPr/>
      <dgm:t>
        <a:bodyPr/>
        <a:lstStyle/>
        <a:p>
          <a:endParaRPr lang="da-DK"/>
        </a:p>
      </dgm:t>
    </dgm:pt>
    <dgm:pt modelId="{3F8B0457-982A-4A8E-A4F2-68F5604813DB}" type="pres">
      <dgm:prSet presAssocID="{9D78C49F-F468-4B00-B544-AB330E03D357}" presName="connectorText" presStyleLbl="sibTrans2D1" presStyleIdx="2" presStyleCnt="4"/>
      <dgm:spPr/>
      <dgm:t>
        <a:bodyPr/>
        <a:lstStyle/>
        <a:p>
          <a:endParaRPr lang="da-DK"/>
        </a:p>
      </dgm:t>
    </dgm:pt>
    <dgm:pt modelId="{3FAB8E85-B75E-480B-B70D-47AA04F5B840}" type="pres">
      <dgm:prSet presAssocID="{797C4209-7078-432F-9446-4E8090E4B7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0DE2027-38FC-4E4D-A05C-AFA9ED9C5893}" type="pres">
      <dgm:prSet presAssocID="{B904C877-4876-459A-AECF-273872300B79}" presName="sibTrans" presStyleLbl="sibTrans2D1" presStyleIdx="3" presStyleCnt="4"/>
      <dgm:spPr/>
      <dgm:t>
        <a:bodyPr/>
        <a:lstStyle/>
        <a:p>
          <a:endParaRPr lang="da-DK"/>
        </a:p>
      </dgm:t>
    </dgm:pt>
    <dgm:pt modelId="{9107A958-7F20-4997-8DCD-764A0D2A298F}" type="pres">
      <dgm:prSet presAssocID="{B904C877-4876-459A-AECF-273872300B79}" presName="connectorText" presStyleLbl="sibTrans2D1" presStyleIdx="3" presStyleCnt="4"/>
      <dgm:spPr/>
      <dgm:t>
        <a:bodyPr/>
        <a:lstStyle/>
        <a:p>
          <a:endParaRPr lang="da-DK"/>
        </a:p>
      </dgm:t>
    </dgm:pt>
  </dgm:ptLst>
  <dgm:cxnLst>
    <dgm:cxn modelId="{AC1931AB-0386-490C-BF7D-6A85953B37CD}" srcId="{75E49213-B730-40FC-ADA5-8C71264FA8CB}" destId="{797C4209-7078-432F-9446-4E8090E4B700}" srcOrd="3" destOrd="0" parTransId="{1B20FC5E-0DE9-4A36-9B92-C8A549F0DDA1}" sibTransId="{B904C877-4876-459A-AECF-273872300B79}"/>
    <dgm:cxn modelId="{69E6927F-9A46-4BBE-BEB8-DE17A4013700}" type="presOf" srcId="{52A73B71-732F-4263-BCC8-671711148C0C}" destId="{1D088D2E-2731-48A0-A751-14DF6F0B7B7B}" srcOrd="0" destOrd="0" presId="urn:microsoft.com/office/officeart/2005/8/layout/cycle2"/>
    <dgm:cxn modelId="{59BAC4EE-9265-441F-A8A7-A4E3D7AADA02}" srcId="{75E49213-B730-40FC-ADA5-8C71264FA8CB}" destId="{52A73B71-732F-4263-BCC8-671711148C0C}" srcOrd="2" destOrd="0" parTransId="{654AC03C-AE0F-497C-96EC-3FC5273C712B}" sibTransId="{9D78C49F-F468-4B00-B544-AB330E03D357}"/>
    <dgm:cxn modelId="{8D12A8C4-F10E-4467-8052-A3F7FA99D537}" type="presOf" srcId="{B904C877-4876-459A-AECF-273872300B79}" destId="{70DE2027-38FC-4E4D-A05C-AFA9ED9C5893}" srcOrd="0" destOrd="0" presId="urn:microsoft.com/office/officeart/2005/8/layout/cycle2"/>
    <dgm:cxn modelId="{AF3512CC-75E1-4FB7-BD0F-9F3E89D6756A}" type="presOf" srcId="{0D3D4442-5FDC-421B-A5AA-82A1632E2441}" destId="{06E0A5D4-0A79-4EF6-B555-365D109A3A8F}" srcOrd="0" destOrd="0" presId="urn:microsoft.com/office/officeart/2005/8/layout/cycle2"/>
    <dgm:cxn modelId="{99B587B8-D2C1-4618-8AE2-6B7AF6AF9898}" type="presOf" srcId="{9D78C49F-F468-4B00-B544-AB330E03D357}" destId="{3F8B0457-982A-4A8E-A4F2-68F5604813DB}" srcOrd="1" destOrd="0" presId="urn:microsoft.com/office/officeart/2005/8/layout/cycle2"/>
    <dgm:cxn modelId="{F2E24E2D-49A9-4D6E-A109-BF3A4239DC25}" type="presOf" srcId="{75E49213-B730-40FC-ADA5-8C71264FA8CB}" destId="{9D2E8E3B-C2A0-44DD-9B7D-5B5BA2928408}" srcOrd="0" destOrd="0" presId="urn:microsoft.com/office/officeart/2005/8/layout/cycle2"/>
    <dgm:cxn modelId="{CF152575-1904-4E7C-AA07-DE322F962FDF}" type="presOf" srcId="{0D3D4442-5FDC-421B-A5AA-82A1632E2441}" destId="{67519B30-F6DA-470D-B7F9-E1BE305821B6}" srcOrd="1" destOrd="0" presId="urn:microsoft.com/office/officeart/2005/8/layout/cycle2"/>
    <dgm:cxn modelId="{82488A3F-F8D2-4F42-B079-DFE1ECEF8FB2}" type="presOf" srcId="{7199515E-B5C2-4A03-BC1C-E37643AB1404}" destId="{33F47B5F-3605-449F-B91F-E2C2F5DD4E4A}" srcOrd="1" destOrd="0" presId="urn:microsoft.com/office/officeart/2005/8/layout/cycle2"/>
    <dgm:cxn modelId="{1B907AFC-568A-4CE8-8591-27EDF0886820}" type="presOf" srcId="{7199515E-B5C2-4A03-BC1C-E37643AB1404}" destId="{AC916174-404F-4FEA-8676-8E09C7284C8E}" srcOrd="0" destOrd="0" presId="urn:microsoft.com/office/officeart/2005/8/layout/cycle2"/>
    <dgm:cxn modelId="{986E2A1A-A518-40FE-BF20-B72B09F6DBC9}" type="presOf" srcId="{2E97A903-7749-4153-85CF-D1B1FD1B6545}" destId="{31035765-557E-4DE4-A552-623F7BC46B6F}" srcOrd="0" destOrd="0" presId="urn:microsoft.com/office/officeart/2005/8/layout/cycle2"/>
    <dgm:cxn modelId="{C48BB8CD-6F38-4CD2-8865-5892D246BFA1}" type="presOf" srcId="{AA4290BA-E89D-421B-B6E0-73A586EF2CBA}" destId="{50B38B40-6AFD-4453-A465-AB6806F89E94}" srcOrd="0" destOrd="0" presId="urn:microsoft.com/office/officeart/2005/8/layout/cycle2"/>
    <dgm:cxn modelId="{302935B8-0120-4DE8-ACA5-D6B7EE047314}" type="presOf" srcId="{B904C877-4876-459A-AECF-273872300B79}" destId="{9107A958-7F20-4997-8DCD-764A0D2A298F}" srcOrd="1" destOrd="0" presId="urn:microsoft.com/office/officeart/2005/8/layout/cycle2"/>
    <dgm:cxn modelId="{D1EA485D-A195-402B-A0F3-585EF34F9CC9}" type="presOf" srcId="{797C4209-7078-432F-9446-4E8090E4B700}" destId="{3FAB8E85-B75E-480B-B70D-47AA04F5B840}" srcOrd="0" destOrd="0" presId="urn:microsoft.com/office/officeart/2005/8/layout/cycle2"/>
    <dgm:cxn modelId="{81D6C04C-E0BC-4A76-BE43-D4595BB56D58}" type="presOf" srcId="{9D78C49F-F468-4B00-B544-AB330E03D357}" destId="{9C67937A-E9A0-495B-95AE-B41D32CBC64B}" srcOrd="0" destOrd="0" presId="urn:microsoft.com/office/officeart/2005/8/layout/cycle2"/>
    <dgm:cxn modelId="{25BC6903-5656-457B-89A0-40E269FCF466}" srcId="{75E49213-B730-40FC-ADA5-8C71264FA8CB}" destId="{AA4290BA-E89D-421B-B6E0-73A586EF2CBA}" srcOrd="0" destOrd="0" parTransId="{0A3DB71B-977A-4C5B-982A-C75C1C4A711F}" sibTransId="{0D3D4442-5FDC-421B-A5AA-82A1632E2441}"/>
    <dgm:cxn modelId="{21B7EDAC-74D9-43E3-880C-AFAA5850661D}" srcId="{75E49213-B730-40FC-ADA5-8C71264FA8CB}" destId="{2E97A903-7749-4153-85CF-D1B1FD1B6545}" srcOrd="1" destOrd="0" parTransId="{0D172ADC-06DE-40A6-8EB5-AE00804C9969}" sibTransId="{7199515E-B5C2-4A03-BC1C-E37643AB1404}"/>
    <dgm:cxn modelId="{48E26B1C-5928-4655-B589-0C1B44C2A847}" type="presParOf" srcId="{9D2E8E3B-C2A0-44DD-9B7D-5B5BA2928408}" destId="{50B38B40-6AFD-4453-A465-AB6806F89E94}" srcOrd="0" destOrd="0" presId="urn:microsoft.com/office/officeart/2005/8/layout/cycle2"/>
    <dgm:cxn modelId="{B1D9C773-8815-4564-AF1A-10AEC6B4B813}" type="presParOf" srcId="{9D2E8E3B-C2A0-44DD-9B7D-5B5BA2928408}" destId="{06E0A5D4-0A79-4EF6-B555-365D109A3A8F}" srcOrd="1" destOrd="0" presId="urn:microsoft.com/office/officeart/2005/8/layout/cycle2"/>
    <dgm:cxn modelId="{F4C0F358-4E1B-463A-9223-00398F9701FE}" type="presParOf" srcId="{06E0A5D4-0A79-4EF6-B555-365D109A3A8F}" destId="{67519B30-F6DA-470D-B7F9-E1BE305821B6}" srcOrd="0" destOrd="0" presId="urn:microsoft.com/office/officeart/2005/8/layout/cycle2"/>
    <dgm:cxn modelId="{2EF7FFB2-3AD0-4FA4-976D-8163056EE00C}" type="presParOf" srcId="{9D2E8E3B-C2A0-44DD-9B7D-5B5BA2928408}" destId="{31035765-557E-4DE4-A552-623F7BC46B6F}" srcOrd="2" destOrd="0" presId="urn:microsoft.com/office/officeart/2005/8/layout/cycle2"/>
    <dgm:cxn modelId="{594754BA-FE85-401F-A768-6BC87438DCA3}" type="presParOf" srcId="{9D2E8E3B-C2A0-44DD-9B7D-5B5BA2928408}" destId="{AC916174-404F-4FEA-8676-8E09C7284C8E}" srcOrd="3" destOrd="0" presId="urn:microsoft.com/office/officeart/2005/8/layout/cycle2"/>
    <dgm:cxn modelId="{AEBD70FD-EAB4-4197-93B6-E4AA8F6711B6}" type="presParOf" srcId="{AC916174-404F-4FEA-8676-8E09C7284C8E}" destId="{33F47B5F-3605-449F-B91F-E2C2F5DD4E4A}" srcOrd="0" destOrd="0" presId="urn:microsoft.com/office/officeart/2005/8/layout/cycle2"/>
    <dgm:cxn modelId="{C2D7B657-847B-48BD-89A9-700757B107C4}" type="presParOf" srcId="{9D2E8E3B-C2A0-44DD-9B7D-5B5BA2928408}" destId="{1D088D2E-2731-48A0-A751-14DF6F0B7B7B}" srcOrd="4" destOrd="0" presId="urn:microsoft.com/office/officeart/2005/8/layout/cycle2"/>
    <dgm:cxn modelId="{839AF92E-AFA2-4056-8CCD-8BDD8E1C19A7}" type="presParOf" srcId="{9D2E8E3B-C2A0-44DD-9B7D-5B5BA2928408}" destId="{9C67937A-E9A0-495B-95AE-B41D32CBC64B}" srcOrd="5" destOrd="0" presId="urn:microsoft.com/office/officeart/2005/8/layout/cycle2"/>
    <dgm:cxn modelId="{C23E5953-059F-4AE7-85A1-448B8B6B2AE6}" type="presParOf" srcId="{9C67937A-E9A0-495B-95AE-B41D32CBC64B}" destId="{3F8B0457-982A-4A8E-A4F2-68F5604813DB}" srcOrd="0" destOrd="0" presId="urn:microsoft.com/office/officeart/2005/8/layout/cycle2"/>
    <dgm:cxn modelId="{3E960751-2DF3-404C-9E36-BA00D9DB7AB1}" type="presParOf" srcId="{9D2E8E3B-C2A0-44DD-9B7D-5B5BA2928408}" destId="{3FAB8E85-B75E-480B-B70D-47AA04F5B840}" srcOrd="6" destOrd="0" presId="urn:microsoft.com/office/officeart/2005/8/layout/cycle2"/>
    <dgm:cxn modelId="{144E0819-A181-45CC-9C14-86DE35CAC2E7}" type="presParOf" srcId="{9D2E8E3B-C2A0-44DD-9B7D-5B5BA2928408}" destId="{70DE2027-38FC-4E4D-A05C-AFA9ED9C5893}" srcOrd="7" destOrd="0" presId="urn:microsoft.com/office/officeart/2005/8/layout/cycle2"/>
    <dgm:cxn modelId="{ACACB557-C0B2-4F7C-AC31-9AF9999D622F}" type="presParOf" srcId="{70DE2027-38FC-4E4D-A05C-AFA9ED9C5893}" destId="{9107A958-7F20-4997-8DCD-764A0D2A29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38B40-6AFD-4453-A465-AB6806F89E94}">
      <dsp:nvSpPr>
        <dsp:cNvPr id="0" name=""/>
        <dsp:cNvSpPr/>
      </dsp:nvSpPr>
      <dsp:spPr>
        <a:xfrm>
          <a:off x="2397621" y="1081"/>
          <a:ext cx="1300757" cy="130075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”En eller anden højere oppe i systemet”</a:t>
          </a:r>
          <a:endParaRPr lang="da-DK" sz="1400" kern="1200" dirty="0"/>
        </a:p>
      </dsp:txBody>
      <dsp:txXfrm>
        <a:off x="2588112" y="191572"/>
        <a:ext cx="919775" cy="919775"/>
      </dsp:txXfrm>
    </dsp:sp>
    <dsp:sp modelId="{06E0A5D4-0A79-4EF6-B555-365D109A3A8F}">
      <dsp:nvSpPr>
        <dsp:cNvPr id="0" name=""/>
        <dsp:cNvSpPr/>
      </dsp:nvSpPr>
      <dsp:spPr>
        <a:xfrm rot="2700000">
          <a:off x="3558679" y="1115315"/>
          <a:ext cx="345358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/>
        </a:p>
      </dsp:txBody>
      <dsp:txXfrm>
        <a:off x="3573852" y="1166485"/>
        <a:ext cx="241751" cy="263403"/>
      </dsp:txXfrm>
    </dsp:sp>
    <dsp:sp modelId="{31035765-557E-4DE4-A552-623F7BC46B6F}">
      <dsp:nvSpPr>
        <dsp:cNvPr id="0" name=""/>
        <dsp:cNvSpPr/>
      </dsp:nvSpPr>
      <dsp:spPr>
        <a:xfrm>
          <a:off x="3778160" y="1381621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Din chef</a:t>
          </a:r>
          <a:endParaRPr lang="da-DK" sz="1400" kern="1200" dirty="0"/>
        </a:p>
      </dsp:txBody>
      <dsp:txXfrm>
        <a:off x="3968651" y="1572112"/>
        <a:ext cx="919775" cy="919775"/>
      </dsp:txXfrm>
    </dsp:sp>
    <dsp:sp modelId="{AC916174-404F-4FEA-8676-8E09C7284C8E}">
      <dsp:nvSpPr>
        <dsp:cNvPr id="0" name=""/>
        <dsp:cNvSpPr/>
      </dsp:nvSpPr>
      <dsp:spPr>
        <a:xfrm rot="8100000">
          <a:off x="3572501" y="2495855"/>
          <a:ext cx="345358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/>
        </a:p>
      </dsp:txBody>
      <dsp:txXfrm rot="10800000">
        <a:off x="3660935" y="2547025"/>
        <a:ext cx="241751" cy="263403"/>
      </dsp:txXfrm>
    </dsp:sp>
    <dsp:sp modelId="{1D088D2E-2731-48A0-A751-14DF6F0B7B7B}">
      <dsp:nvSpPr>
        <dsp:cNvPr id="0" name=""/>
        <dsp:cNvSpPr/>
      </dsp:nvSpPr>
      <dsp:spPr>
        <a:xfrm>
          <a:off x="2397621" y="2762160"/>
          <a:ext cx="1300757" cy="130075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Dig</a:t>
          </a:r>
          <a:endParaRPr lang="da-DK" sz="1400" kern="1200" dirty="0"/>
        </a:p>
      </dsp:txBody>
      <dsp:txXfrm>
        <a:off x="2588112" y="2952651"/>
        <a:ext cx="919775" cy="919775"/>
      </dsp:txXfrm>
    </dsp:sp>
    <dsp:sp modelId="{9C67937A-E9A0-495B-95AE-B41D32CBC64B}">
      <dsp:nvSpPr>
        <dsp:cNvPr id="0" name=""/>
        <dsp:cNvSpPr/>
      </dsp:nvSpPr>
      <dsp:spPr>
        <a:xfrm rot="13500000">
          <a:off x="2191962" y="2509678"/>
          <a:ext cx="345358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/>
        </a:p>
      </dsp:txBody>
      <dsp:txXfrm rot="10800000">
        <a:off x="2280396" y="2634110"/>
        <a:ext cx="241751" cy="263403"/>
      </dsp:txXfrm>
    </dsp:sp>
    <dsp:sp modelId="{3FAB8E85-B75E-480B-B70D-47AA04F5B840}">
      <dsp:nvSpPr>
        <dsp:cNvPr id="0" name=""/>
        <dsp:cNvSpPr/>
      </dsp:nvSpPr>
      <dsp:spPr>
        <a:xfrm>
          <a:off x="1017081" y="1381621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TR</a:t>
          </a:r>
          <a:endParaRPr lang="da-DK" sz="1400" kern="1200" dirty="0"/>
        </a:p>
      </dsp:txBody>
      <dsp:txXfrm>
        <a:off x="1207572" y="1572112"/>
        <a:ext cx="919775" cy="919775"/>
      </dsp:txXfrm>
    </dsp:sp>
    <dsp:sp modelId="{70DE2027-38FC-4E4D-A05C-AFA9ED9C5893}">
      <dsp:nvSpPr>
        <dsp:cNvPr id="0" name=""/>
        <dsp:cNvSpPr/>
      </dsp:nvSpPr>
      <dsp:spPr>
        <a:xfrm rot="18900000">
          <a:off x="2178139" y="1129138"/>
          <a:ext cx="345358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/>
        </a:p>
      </dsp:txBody>
      <dsp:txXfrm>
        <a:off x="2193312" y="1253570"/>
        <a:ext cx="241751" cy="263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9B805-9F83-4334-B2B9-83EA89C17CCF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10549-D2C0-43B8-B815-6EF4EA5CAC3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63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5</a:t>
            </a:r>
            <a:r>
              <a:rPr lang="da-DK" baseline="0" dirty="0" smtClean="0"/>
              <a:t> minutter: Skriv uafbrudt, uden at løfte pennen fra papiret, hvad dine </a:t>
            </a:r>
            <a:r>
              <a:rPr lang="da-DK" b="1" baseline="0" dirty="0" smtClean="0"/>
              <a:t>kvalifikationer</a:t>
            </a:r>
            <a:r>
              <a:rPr lang="da-DK" b="0" baseline="0" dirty="0" smtClean="0"/>
              <a:t> er</a:t>
            </a:r>
          </a:p>
          <a:p>
            <a:r>
              <a:rPr lang="da-DK" b="0" baseline="0" dirty="0" smtClean="0"/>
              <a:t>5 minutter: Skriv uafbrudt, uden at løfte pennen fra papiret, hvad dine </a:t>
            </a:r>
            <a:r>
              <a:rPr lang="da-DK" b="1" baseline="0" dirty="0" smtClean="0"/>
              <a:t>resultater</a:t>
            </a:r>
            <a:r>
              <a:rPr lang="da-DK" b="0" baseline="0" dirty="0" smtClean="0"/>
              <a:t> er</a:t>
            </a:r>
          </a:p>
          <a:p>
            <a:r>
              <a:rPr lang="da-DK" b="0" baseline="0" dirty="0" smtClean="0"/>
              <a:t>5 minutter: Vælg dine tre vigtigste kvalifikationer og resultater – hvorfor er de </a:t>
            </a:r>
            <a:r>
              <a:rPr lang="da-DK" b="0" baseline="0" dirty="0" err="1" smtClean="0"/>
              <a:t>de</a:t>
            </a:r>
            <a:r>
              <a:rPr lang="da-DK" b="0" baseline="0" dirty="0" smtClean="0"/>
              <a:t> vigtigste?</a:t>
            </a:r>
          </a:p>
          <a:p>
            <a:r>
              <a:rPr lang="da-DK" b="0" baseline="0" dirty="0" smtClean="0"/>
              <a:t>10 minutter: To-og-to drøftelse – hvorfor er disse de tre vigtigste, er det de rigtige, er der andre, der ved det?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0549-D2C0-43B8-B815-6EF4EA5CAC3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01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5 minutter: Hvilke tilbagemeldinger</a:t>
            </a:r>
            <a:r>
              <a:rPr lang="da-DK" baseline="0" dirty="0" smtClean="0"/>
              <a:t> har du fået på </a:t>
            </a:r>
            <a:r>
              <a:rPr lang="da-DK" baseline="0" dirty="0" err="1" smtClean="0"/>
              <a:t>MUSsamtaler</a:t>
            </a:r>
            <a:r>
              <a:rPr lang="da-DK" baseline="0" dirty="0" smtClean="0"/>
              <a:t>, hvad var godt og hvad skal der fokuseres på, hvad lægger din chef vægt på?</a:t>
            </a:r>
          </a:p>
          <a:p>
            <a:r>
              <a:rPr lang="da-DK" dirty="0" smtClean="0"/>
              <a:t>10 minutter: Gruppedrøftelse: Hvad har du tidligere brugt tilbagemeldingerne til og hvad var resultatet – hvad er de gode erfaringer/råd?</a:t>
            </a:r>
          </a:p>
          <a:p>
            <a:r>
              <a:rPr lang="da-DK" dirty="0" smtClean="0"/>
              <a:t>5</a:t>
            </a:r>
            <a:r>
              <a:rPr lang="da-DK" baseline="0" dirty="0" smtClean="0"/>
              <a:t> minutter: Hvem vil du sammenligne dig med og hvorfor?</a:t>
            </a:r>
          </a:p>
          <a:p>
            <a:r>
              <a:rPr lang="da-DK" dirty="0" smtClean="0"/>
              <a:t>10 minutter: Gruppedrøftelse: Konkretiser lønpolitikken til din virkelighed og kan I bidrage med sammenligninger?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0549-D2C0-43B8-B815-6EF4EA5CAC3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68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5 minutter: Konkretiser</a:t>
            </a:r>
            <a:r>
              <a:rPr lang="da-DK" baseline="0" dirty="0" smtClean="0"/>
              <a:t> dine forventninger (brug lønstatistikker mv.) – kvalifikationstillæg, funktionstillæg, engangsvederlag, andet?</a:t>
            </a:r>
          </a:p>
          <a:p>
            <a:r>
              <a:rPr lang="da-DK" baseline="0" dirty="0" smtClean="0"/>
              <a:t>15 minutter: Del forventningerne – fælles refleksion, er det vildt, er det at skyde over målet, er det underbygget, undervurderer du, er du uambitiøs?</a:t>
            </a:r>
          </a:p>
          <a:p>
            <a:r>
              <a:rPr lang="da-DK" baseline="0" dirty="0" smtClean="0"/>
              <a:t>5 minutter: Juster dine forventninger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0549-D2C0-43B8-B815-6EF4EA5CAC3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71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Udfyld skemaet</a:t>
            </a:r>
            <a:r>
              <a:rPr lang="da-DK" baseline="0" dirty="0" smtClean="0"/>
              <a:t> og tag noter i forhold til det, du yderligere skal forsyne din TR med</a:t>
            </a:r>
          </a:p>
          <a:p>
            <a:r>
              <a:rPr lang="da-DK" baseline="0" dirty="0" smtClean="0"/>
              <a:t>Få </a:t>
            </a:r>
            <a:r>
              <a:rPr lang="da-DK" baseline="0" dirty="0" err="1" smtClean="0"/>
              <a:t>feed-back</a:t>
            </a:r>
            <a:r>
              <a:rPr lang="da-DK" baseline="0" dirty="0" smtClean="0"/>
              <a:t> fra sidemanden</a:t>
            </a:r>
          </a:p>
          <a:p>
            <a:r>
              <a:rPr lang="da-DK" baseline="0" dirty="0" smtClean="0"/>
              <a:t>Få konkret sparring fra Susanne, Jacob og </a:t>
            </a:r>
            <a:r>
              <a:rPr lang="da-DK" baseline="0" dirty="0" err="1" smtClean="0"/>
              <a:t>TR’erne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0549-D2C0-43B8-B815-6EF4EA5CAC3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74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95375"/>
            <a:ext cx="9144000" cy="1588"/>
          </a:xfrm>
          <a:prstGeom prst="line">
            <a:avLst/>
          </a:prstGeom>
          <a:ln>
            <a:solidFill>
              <a:srgbClr val="F88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5562600"/>
            <a:ext cx="9144000" cy="1588"/>
          </a:xfrm>
          <a:prstGeom prst="line">
            <a:avLst/>
          </a:prstGeom>
          <a:ln>
            <a:solidFill>
              <a:srgbClr val="F88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6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27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60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8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302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42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652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645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71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667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533399"/>
            <a:ext cx="8277225" cy="57912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F1E3-EFC6-4626-BFFB-E50EDCB50B80}" type="datetimeFigureOut">
              <a:rPr lang="da-DK" smtClean="0"/>
              <a:t>23-01-2015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F8A7-CA3D-449C-B221-080BD95BB5A2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95375"/>
            <a:ext cx="9144000" cy="1588"/>
          </a:xfrm>
          <a:prstGeom prst="line">
            <a:avLst/>
          </a:prstGeom>
          <a:ln>
            <a:solidFill>
              <a:srgbClr val="F88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562600"/>
            <a:ext cx="9144000" cy="1588"/>
          </a:xfrm>
          <a:prstGeom prst="line">
            <a:avLst/>
          </a:prstGeom>
          <a:ln>
            <a:solidFill>
              <a:srgbClr val="F88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2483321" cy="98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arbejdere.au.dk/fileadmin/www.medarbejdere.au.dk/hr/Regler_aftaler_publikationer/Aftaler/Loenaftale_for_akademikere_i_administrative_stillinger_AC_TAP_2012.pdf" TargetMode="External"/><Relationship Id="rId2" Type="http://schemas.openxmlformats.org/officeDocument/2006/relationships/hyperlink" Target="http://medarbejdere.au.dk/fileadmin/www.medarbejdere.au.dk/hr/Politikker_strategier/Politikker/Personalepolitik_for_AU_2011_skaerm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edarbejdere.au.dk/administration/hr/lonadm/loenforhandling/" TargetMode="External"/><Relationship Id="rId4" Type="http://schemas.openxmlformats.org/officeDocument/2006/relationships/hyperlink" Target="http://medarbejdere.au.dk/fileadmin/www.medarbejdere.au.dk/hr/Regler_aftaler_publikationer/Aftaler/Loenaftale_for_Korrespondenter_KS_2012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mmunikationogsprog.dk/loenstatistik" TargetMode="External"/><Relationship Id="rId2" Type="http://schemas.openxmlformats.org/officeDocument/2006/relationships/hyperlink" Target="http://www.loenoverblik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tistikbanken.dk/statbank5a/default.asp?w=1680" TargetMode="External"/><Relationship Id="rId5" Type="http://schemas.openxmlformats.org/officeDocument/2006/relationships/hyperlink" Target="http://www.krl.dk/" TargetMode="External"/><Relationship Id="rId4" Type="http://schemas.openxmlformats.org/officeDocument/2006/relationships/hyperlink" Target="https://www.loenoverblik.d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mmunikationogsprog.dk/loen-pension-og-loenforhandling-privatansa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dk/url?sa=i&amp;rct=j&amp;q=&amp;esrc=s&amp;source=images&amp;cd=&amp;cad=rja&amp;uact=8&amp;ved=0CAcQjRw&amp;url=http://firstladies.dk/det-forste-brev/&amp;ei=9oa6VNOfJ8HqUq-WhKAD&amp;bvm=bv.83829542,d.d24&amp;psig=AFQjCNGNAqBApQgPBRXJxuWKsrdD0KVqKA&amp;ust=142159677946875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uact=8&amp;docid=LC9K7egyLsyhPM&amp;tbnid=kreEYa7BgOM59M:&amp;ved=0CAUQjRw&amp;url=http://cuneco.dk/nyhed/invitation-til-arrangement-byggeriets-digitalisering-forts%C3%A6tter&amp;ei=x0EHVIq3Ccq6ygOc7oCQAg&amp;bvm=bv.74115972,d.bGQ&amp;psig=AFQjCNEbtGXyrRBf4bvguME3PsmHTUzT0g&amp;ust=14098481281480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oogle.dk/url?sa=i&amp;rct=j&amp;q=&amp;esrc=s&amp;frm=1&amp;source=images&amp;cd=&amp;cad=rja&amp;uact=8&amp;docid=mV9OPOBqliugIM&amp;tbnid=NVaU8cR1ys-uHM:&amp;ved=0CAUQjRw&amp;url=http://tunehein.dk/blog/hvordan-skabes-handlekraft/&amp;ei=4c8FVJu2DaHOygOgz4DoAQ&amp;psig=AFQjCNHzjvc_LGsLhGG3qgAp-zQwa6FV7A&amp;ust=140975064236460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Lønforhandling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b="1" dirty="0" smtClean="0"/>
          </a:p>
          <a:p>
            <a:endParaRPr lang="da-DK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19" y="1484784"/>
            <a:ext cx="5951562" cy="37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Lønpolitikken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a-DK" dirty="0" smtClean="0"/>
              <a:t>Del af </a:t>
            </a:r>
            <a:r>
              <a:rPr lang="da-DK" dirty="0"/>
              <a:t>AU’s </a:t>
            </a:r>
            <a:r>
              <a:rPr lang="da-DK" dirty="0" smtClean="0">
                <a:hlinkClick r:id="rId2"/>
              </a:rPr>
              <a:t>Personalepolitik</a:t>
            </a:r>
            <a:endParaRPr lang="da-DK" dirty="0" smtClean="0"/>
          </a:p>
          <a:p>
            <a:pPr algn="l"/>
            <a:endParaRPr lang="da-DK" dirty="0"/>
          </a:p>
          <a:p>
            <a:pPr algn="l"/>
            <a:r>
              <a:rPr lang="da-DK" dirty="0" smtClean="0"/>
              <a:t>Lønaftaler for personalegrupper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hlinkClick r:id="rId3"/>
              </a:rPr>
              <a:t>AC-TAP</a:t>
            </a:r>
            <a:endParaRPr lang="da-DK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hlinkClick r:id="rId4"/>
              </a:rPr>
              <a:t>Korrespondenter</a:t>
            </a:r>
            <a:endParaRPr lang="da-DK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algn="l"/>
            <a:r>
              <a:rPr lang="da-DK" dirty="0" smtClean="0"/>
              <a:t>Lokale aftaler om kriterier for tillæg </a:t>
            </a:r>
          </a:p>
          <a:p>
            <a:pPr algn="l"/>
            <a:endParaRPr lang="da-DK" dirty="0"/>
          </a:p>
          <a:p>
            <a:pPr algn="l"/>
            <a:r>
              <a:rPr lang="da-DK" dirty="0" smtClean="0"/>
              <a:t>Baggrundsinfo på AU’s </a:t>
            </a:r>
            <a:r>
              <a:rPr lang="da-DK" dirty="0" smtClean="0">
                <a:hlinkClick r:id="rId5"/>
              </a:rPr>
              <a:t>hjemmeside</a:t>
            </a:r>
            <a:endParaRPr lang="da-DK" dirty="0" smtClean="0"/>
          </a:p>
          <a:p>
            <a:pPr algn="l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1116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MUS og lønforhandling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Fokus i MUS er alt andet lige også fokus i lønforhandlingen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Hvad blev fremhævet (af dig og/eller din chef)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Opgaver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Resultater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Udvikling(</a:t>
            </a:r>
            <a:r>
              <a:rPr lang="da-DK" sz="2000" dirty="0" err="1" smtClean="0"/>
              <a:t>spotentialer</a:t>
            </a:r>
            <a:r>
              <a:rPr lang="da-DK" sz="2000" dirty="0" smtClean="0"/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Samarbejde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Performance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Attitude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000" dirty="0" smtClean="0"/>
              <a:t>Etc.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Hvad var tilbagemeldingerne</a:t>
            </a:r>
          </a:p>
        </p:txBody>
      </p:sp>
    </p:spTree>
    <p:extLst>
      <p:ext uri="{BB962C8B-B14F-4D97-AF65-F5344CB8AC3E}">
        <p14:creationId xmlns:p14="http://schemas.microsoft.com/office/powerpoint/2010/main" val="3919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Lønstatistikker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Lokale </a:t>
            </a:r>
            <a:r>
              <a:rPr lang="da-DK" sz="2600" dirty="0">
                <a:solidFill>
                  <a:schemeClr val="tx2">
                    <a:lumMod val="60000"/>
                    <a:lumOff val="40000"/>
                  </a:schemeClr>
                </a:solidFill>
                <a:hlinkClick r:id=""/>
              </a:rPr>
              <a:t>statistikker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KS' lønstatistik</a:t>
            </a:r>
            <a:endParaRPr lang="da-DK" sz="2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Lønoverblik</a:t>
            </a:r>
            <a:endParaRPr lang="da-DK" sz="2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a-DK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krl</a:t>
            </a:r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 (kommuner og regioner)</a:t>
            </a:r>
            <a:endParaRPr lang="da-DK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Statistikbanken</a:t>
            </a:r>
            <a:endParaRPr lang="da-DK" sz="2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a-DK" sz="2600" dirty="0" smtClean="0"/>
              <a:t>”Spejl” for din egen løn – kan sjældent stå alene som argumentation</a:t>
            </a:r>
          </a:p>
          <a:p>
            <a:pPr algn="l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2059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Forslaget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800" dirty="0" smtClean="0"/>
              <a:t>Standardskema, som du udfylder og som din chef (efterfølgende) forholder sig til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800" dirty="0" smtClean="0"/>
              <a:t>Brug evt. materialet fra </a:t>
            </a:r>
            <a:r>
              <a:rPr lang="da-DK" sz="2800" dirty="0" smtClean="0">
                <a:hlinkClick r:id="rId2"/>
              </a:rPr>
              <a:t>KS' hjemmeside</a:t>
            </a:r>
            <a:r>
              <a:rPr lang="da-DK" sz="2800" dirty="0" smtClean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800" dirty="0" smtClean="0"/>
              <a:t>Yderligere info til din tillidsrepræsentant: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Nuværende løn (lønseddel)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Hvornår fik du sidst lønstigning, hvad udgjorde den og hvad var begrundelsen?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Stillings-/funktionsbeskrivelse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Tilbagemeldinger fra din chef/forventningsafstemning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Prioritering(er), hvad ville du spille ud med, hvad vil du være tilfreds med og hvad er din smertegrænse?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Sammenligninger (stillinger, personer, funktioner, kvalifikationer)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a-DK" sz="2400" dirty="0" smtClean="0"/>
              <a:t>Anden vigtig info?</a:t>
            </a:r>
          </a:p>
        </p:txBody>
      </p:sp>
    </p:spTree>
    <p:extLst>
      <p:ext uri="{BB962C8B-B14F-4D97-AF65-F5344CB8AC3E}">
        <p14:creationId xmlns:p14="http://schemas.microsoft.com/office/powerpoint/2010/main" val="26899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Fokus på dig selv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136279"/>
            <a:ext cx="3744416" cy="4453311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TEhUUEhQVFRQXFRgYFRgVGBQWGBoUFhQYGBoXFRUaHCggGholHBYcITEhJSkrLi8uGB8zODMsNygtLisBCgoKDg0OGxAQGiwmICQsLCwsLCwsLCwsLCwsLCwsLCwsLCwsLCwsLCwsLCwsLCwsLCwsLCwsLCwsLCwsLCwsLP/AABEIAPUAzgMBIgACEQEDEQH/xAAcAAAABwEBAAAAAAAAAAAAAAAAAQIDBAUGBwj/xABDEAABAwIDBAkCAwcCBAcBAAABAAIRAyEEEjEFQVFhBhMicYGRobHwB8EUMtEjQlJykuHxYoIzY6LCFRc0Q3Oz0hb/xAAaAQACAwEBAAAAAAAAAAAAAAAAAgEDBAUG/8QAJxEAAgICAwABBAEFAAAAAAAAAAECEQMhBBIxIjJBUWETBRQjQoH/2gAMAwEAAhEDEQA/AOwIkEE4ARokaAAjRIIANBEggA0ESCLACCCCAAgghKAAiQWK6VfUbDYUljB19YEgtYQGNdwfUuJnUAEjfCVtL0lJvSNrKErg20/qXjqpOSoyi3cKbRI73Ok+yoq/SbGOucXiT3V6wHgA6yqeZF648melcyGZeasJ0wxzD2cVXInR73VB3duVptnfVPEsjrQKg3x2T37we4QmWVfch4JHcMyErEbD+omHrwCcp52P9O/wK1+HxDXtDmODmnePmqs7JlLTXpIQlJRKSAyilApDlBI8giRqSAI0SCADQQQQAEaJBAAQQRIACCCKUAGiJRSs19QukH4LBPqNMVXEU6X87wTmH8rQ53gFDdIlK3Rj/qh07ILsHhXEEWrVGm/Omwi44E8bcVyN7o5/Pnml1jBuZnvN+/etD0P6KVMa8RDWauJ4Trbjw1MHQXWWUm3ZvjBQVGeo03OJABNt06kb1d4TonjXtluHqGd+U+8LuexejmHwjRkaMwH5zGbw3N7gArGti43fdJkcYfU6FWRvUUed8T0XxlGTUoVGt1Jg238FUupkWIIPP58hegsdtsh4YDck6cmzPkNeaxfSNuGq9WCxoe83LbQLyYtex5+yyvmQ7UkaIQbVs5gXlt5g8Vr+inTWrQMh0ie20/lLYnv3Hn33il2zsR1O7O00ieYHMKhoVS0yCWniO8H7ArZimpK0VZofk9R7B21SxdIVKRkaOFpa7gfn6KyBXnLop0odgsQysz/hOOWvSGkb8o/6hoAQRYa+h8LXbUY17HBzHtDmOFwWuAII7wVpi7MElTodKS5GkuTED2ZCU2jQRQ4CgkBHKAFoJKMKQDQRIiUAKUPaW0GUW5n9wAuSeQUqVmdvNL6nJogD3Pj9lVlm4RtFmOHaVF1s7aLKzczJtqDYjvClyshs+p1NQO/dNnd3FawOS4cjmt+k5cfR68OY/U7pHjcNictF72U3UW9TlAh1XNJJsc57OXLz0IMGq+r20Hvdg6L4Dm0RVqi4io+Gm3LKf6lbfWB8V9n62qOPK1WgRPkYPfzWQ+quJLto4m+hpsH8raLDH9TnIl9x8S2jJ0Gh72tGhN+4X9gV6G6KbNGGwrJADiM751kiY8BbwXDOi2Bz4qmCLHJbk+qGX4WBXZ+mOIPV5QSGkhu7mdBc7vkrLlyLHcvwaGnNqJYv2010hha88Mw8ifnqqXbu120wC6s1joP7Kzi7xBtxkWELGUsWWktZXbJiRIk68b+Kg7RaC6/afOp1n7eC5jlLJL5s0rEoq0O1dsPqVM7nFpBIjW3HuEnwVRjdoNNVrwHS2/LIQR/3WP8AlO12dsATJHEaceQm0D7QoBomzMsOGYST+4TprrPuFrx4oe/oSU2XrK4e4SbRfkDv9R4hZvpXsoUnB7HNc19+wZAJ48Db76EK0wtIuJEQ1oAkm+/tXvJN45c0W1O1SewgA5SWgAAEi4I8QjH/AI50iX8kY/Nu4iO6828l3r6MbY67AdWSS6g8s/2OGdnhcgfyrgJWo6D7br4eljRhyRUdSpuzC5YynWAe8TvDap853LpxZgyrZ6UlJK519L9tYmvXxIqPqVMOGtNN1XIXNqEwRLQBe5gW7I0ldDlWJ2ilx6uh1BBBSKBGEQRqQFIJKNMAolJQRKGAHGFnK75JnifdXuLfDCeSxOMx14HzwWLlTUTTx4WK2jiImPNWGx+klPIGvdBFh3LJ7Sr2ibqr62Bz+9lyf7uUJ/E3PDGUdl/04otxhIkACiWUze1Rzg7MRviAB48VlukWxates6uQC5xkhpJE5YOu75uUg4ib34WWk2Lg3OGZwjkr4cyeR1Qn8KgrRj+jWyamHqGu8XBZlbxcw5iXcBM+S2e38X12GY+o0B8FzACQAYgGeY48U/i8Jm0FrD1Eqp2281agpjstFvAd2+FVyMkrtv0fHFNmdo4YOBcQ0NMEkk2G+CN+nzUMg3A7OjZk23mSndrwGhjRDJAA3a743pDqRygNLR/NoYcOyXHstJEwXWmFWn3pWWy0TG4LNJIgBoMni4B0CNwB9eao6GHH4iXC4M8dZgRxE+nJX1HFktex7XNLMuXNlJLXNO9piZ4ceag0nN6wnhr47vVMnODaYj6uidicPGaPygAtMcbRPh7KoxFORfdMfyn4CpuNx7i+nTbly5XmoXuLROg/Ld2+2/yTD6IDTDnutdziYMyTlabtaLACZgCURi4xUmwtN0jnD1p/pxX6vF1Z0OCxU9ww5f8A9qzmIHbcP9R9ypGzcWaD3vyk5qFamI/51BzJ8A+T3LtxMGb07N9DapODrgmcuItyBo0/0PmV0WVyb6NbYoMq4jCsqEh/V1KRf2cxawNe0TEkSOEwSBC6u5WR8M8tskIIpQCYUNGESAUogNCUEEwBoijRFQySm6RYktZA3rG1RlBJ+d3NbLbrJAWG21W/t+q5HNdNtnQ43lFNia0kzZRCZMD53J2qz105pzAYXM5jSNbnuF9Vyo7NrJWDoNaA43cdBwv6rWYUy0LLYhhzQtPsd5yAb1o40vk4leX6bJDrR5qkxmGH52wNc2mvOVoiqXaAAcGascTB57lty41LGzPCbUjM4l0mw32J3nkEqpRlpGot/e3OE9tHBuuQQMujQRv0zO+wR4GpmzMd+bKSNLxr3Lk9WvDfaKbFVC1pN5LgBwhrY958lAZXfO4HuPqVbbdL6dMObTc9ubtFnaywNC2Qbgi45quxWNAoCo1s5obTyHtuc6eyWkENjKZ10tuK6OKLlFMyTdNkhzHdh5sRIcBB7Dt8cvueCs+oJp8hPp89eSRg6VQU2GswU3kCW74ygS6+syYvAhSmVAKR46e6yZn8q/BdBas5Pivzv45ne5UwbUMUss03UQcrmGCSX555EeM+Kh4tsPf/ADO9ynA1vVUz+9mqT3DJHuV34+HPn6aLofhRU2nhxUqZXdc15LxBLpzhtv3nOIF+K9Fry7sPHdVi6FZwc/q6jHkbyGkGATyC9F9GOkNLHUOvo5g3MWOa+MzXtgwYJGhBsdCE8WUTTsvkERRqwrDQCJGhEBoIIJgDSSlJJUMkhbVH7MyJsucY1oc7da/nzXQNuYkMpunhC51ia3aM6Rz03rk/1CS8Zv4idEUUM1SOascDTjER/pNv1UXZt6hebAf2S6OIzYlrmd3pC5uNJU/2a5P0ssZs/tSFa4ClAul1GaSnWG06LdDElKyiWS4hHtEgaDf9lUbTqA1mAbj7A3UvF1nsAywSBLo3+qzn4wuz1DYAENDv4jpb3VmSdfESMb2WFRzTJtA01mTGoHy5VRiaBzNe1oJF+y4jsxfsuMXEiOBTeHxeYMDTImHTytJ5SZUnFnMTGg+RHD7rl/yVLZt6WtF9suh2rCDwIJtzaQAPVIo7Fo08fma5jZoOe2lItVzw6q1s72uOgFy48VD6JDEPe5staxkagk5TMZQTE8zw0Mqxq9FwamdxBqBwcHn81g4GHaix3aRbctWFdU9+mfK9jO0sH2i4+JIYLTpPnuVBjWtIABP5SbGfzXGvH7LT7f2VVNE5asENMZgCZi3a11+BYym8tYWuk2sT/CBAnmqXBQdlsZdjmuO/4j/5ne6aoOtG4Enzj9EvGO7b/wCZ3uUjCt/MYn58813ktGCb+RO2IanXMFHN1jjkYGxJNQZIE8Q6PFd6+mfR2pgsHkq2qPqGo4TMdlrAJHJk+K410SayltHC9a10dayMjmuIcTDSYmwdqJBgFekU0UVZJDyAQQCsKQ0aJGpACUko5UgBJKNNVTYpWBlulOLDndWAJ1MrFY+A6B3K+25joe68xZUNEZ3Tcnj/AHXA5k1KVHWwRqIvEzTocCdU90PrNzkEXI9k/tDAl9PUD1WcwZdTdLTCq+iSbLK7LR06ppY+aoMXtdzX5JEbyPD54qvrbTrACTIIkEeyZq4M1QXiCfI66EgLRLO5fR6VLGl6aLCVg5x5/OKzHSvEtzOazQG8bydSfbwU6nRdQpOc7ODugSR3Rr4LD0MSXudm1LjeIiXEknzlWtyeMWKXYXQxZY4Abz2uQGvt6q9weLGUZtXEQP5tPRZvENnTdbjPgmaOPLSJG+RvuJIKqngWRF0ZuJ0PA4p9GpLdHDtef+R5qcekT3Fw0g2PhDgfEHzCy2ydpCowgG9yO5x+2b0UnD1pzGIBcfMcvD0WCX8mO4lyjCey62rthzmdrQCd0eHqsxjq80/9pPkCI8ZhSsRUlrm3vp3EH54KsqV+wOBZHjmAIHn7qzEnJpsh0lSMNWrHM8SYlwtvGbMAeUge/JP4agDQqv8A4S2P6mj7qK7LlmTmLrjdB3g8ZVjQEYKqeL2j/qYV6FHLn6bD6QAHaGWNMO94nXNNMAjwcu2rgf0jxLW7TpiZz0qjNN+XNH/RK73KeJRN2x9GiRpysNBEjQSGgkyiLgiwFFVe3Me2nTdJvFkja21Mg7MHx+yw208a55JWPk8pY1SNODD2dso9oYsucTunuT+Bde58BEAcXKDi6epGoUDD40yQf7/Ny4sU5fJHSqtGydj2ZSCREeaz2aXW480wasp6g3c0SeXFRNt+kxpF7+HLmBp3A+1o8ZTeED6RBIOXxSMP1o77jxUinjzdrtJ07/h8lZGm0/GI7L/EV2VMO6OAsJnnEEGddFyKvFOs5oILXHsmZmYtJEzprvHELrWzcK03aZlp158e/wC65P0nwxp4hzXANlxLDJ/NP5XA6evoV1IJzjbMlqMqQdMiOU/PnwRqjQ6AN+vuB84pvDYuBEAEm4vI36fN3NOVK4yttHE792nf91X0aZd2shMrPpuhpgEOHmLepC1NPagc2rH7vaHMRBjnv8QsnUeDmg+Gt93r8uFHo7Rc3ed4/wAj5qVZPAsiVoqWXqzbfjA6mHAzLLczr871X43Et6pzgbQXDvIj1cQVRYbaoytH5QCAQIgiOfBNY/EmMuhmSOAA7LfAE+JVcOL1f/S3+XstEFXuKw5bgWmPz1JtzD3D0HoqvZeGNWqxg3nyAvPotx0/wfU4HCtAg1KlR0f6aVNrG/8A2HzW1GWb+SRnfp9VybTwZuP2uU/7w5h916SXl/YuKAxeGcD+WvTOaACQKg3A8Pc8AvUDhcp4lE1sfKCEoSnEDQKKURcgAOKotu40tG5P7Y2oKYtE/NyxG0ceTJmTeVj5PIUFRqwYnJ2xFfEEk39oVTi6pE3nlEIVau/enMPT6zWfnGVw5Tc2dJJRKl2JM2E96gY3D5XZm6H0V3tPZJaCRccf8JrZFNj3ZHttNrGCftor4a8FbIFJ9r7vdW+wMQ2d08TePn289B/4HTe0NygADdbxWdxWxzQuLiT8KaUXHYqkno0IOYgA6CT3fqb/ANk3SoNdUII39ryCzzMe6Rc/Pt+qvMFjIcHah05uRHz1Sqd+g414aPZ9MNdAtH6blzz6oVKZqAQC6Deb7rRf2BXT9iDO4ugERAPgD91nen30/OJmthTFUDtU3Hsvt+44/ldrbTuXXwx+OjBOS7bOLDEA2dM6B2+ODhvCkHM4ENh4N+ybz/KbpraWz6lJ5ZVY+nUGrXgtOp3HdbVMUnQITMtjvQ+zCkasqAxY5Xd0qM7AVMxtDeJ7IjxToxb9znR3nUb+9Nvqk6me9SmxXCP3HsPkp3s58WO4TwG881Hc6bn53oPj204Xnx0XQOgv04q13CrimmlQ3NdIqVLiOzq1nM34cVKVg5RiqJX0v6Kuf+2eCAbA8GDf3k+wVr9bqMUsIQIa01WQOJFIgeTD5LpWFwzabQ1gDWjQAALGfV/C1qmCHVNYWNfnrFxaHNaBALMxA1N76d6dxpUZ1O5WcbwuE/b0Q0STUpx35gvT7tT3rzh0cw1Z2MoDBEVKjS137VuRuYOlwcCXdkTE6xeJXo5EETllbHkRQJREpykNQ9o4rq2E79ylOdCxXSHamd5aNBx74VWbJ0iW4odmQNo4rMSSZKpq5BtPh+t9U9WrTpzj9fn+ItUgD5vH+Vws0+zOpCNIhYp3O3ipOzKuU9ryF/v8uoNVyZzRJJ42kfNUsVosZs3hrmETFllYIdrvSGVXDeeSU90iyMk234RGNI2GAxpaBm0iJ3T/AH+5TO367Q1wiSdPdRqbw17Ly1wQ6VU4a0jSCPS11f2bg0U0lJGUpukk7/m/56q+2ThX6wcuh7iN09w8lFw+FYxjHm5cTxvpp5rV1sUGMaIgkwAEkIKT2POVeGl6P4bJTAVsszsjb81m0XtIDhDHDTOBJafIweMDUwtKu5ipRSRysl9nZE2nsqjiG5K9JlVvB7QY/lOoPMQsXj/pJg3maT61E8A4Pb5PGb1W/QTtJiqTXhyx/wBGGbsW+OdJv/6T9D6NYf8A9zE13cmNps9SHey6ZKEo6oZ5JMzuwuhWCwhDqNAZxpUqE1HzyLrN8AFoYRygpoR7CIWR+qO0RR2dWm5qxSaObzcnkGgla4rC/V3Zb62CDmXFF/WPHFkQSOYsfNQ/CYq2c/2LiPwGPwNRzw9lWmwvtGVtZuUid+WR4Bd6hebtjbOOMr0aQLiSQBmn8rbnXcBK9IgpIj5FTHCUhzoSnFUe3tqBjSBr4qZzUVbFhDs6Gdt7bgFtPXjw7ljcVVtrcn7b+5CrXkmdVDfVv7Lj8jO5nSxYlEKoYueHz5z5KFXrTJJ+bk5i6o+bzqq8VZMToft881kjC9/Y0XQcm3JNPF9JjcJN/hUqs8MH+oi32UfB08xn3VsXStkNlpgtlOeJkb9E1icI6me0I4TxRYfaJpuEHf4eN1p8LXZiGgGM1v7+imMOyFcnEz5xEhkaj20g90eqv3u62hB1jv3evzkqHaWBNJxEECYPv7fZWOya/YJeeyB2t+oj7+6nHfZpiz8tCcFRzVGNjQwBqA1u/wBvVWVZwNdrYnLeN8QVS0NrspT1ZD3Gxdcnz0AHAcFN6P4eo+o6q+bgxzkKca6vr+yJbVmR6Z5jUJYctUHtdW5zC4cS2Rcbu46EQs03aGPbYVsWP5alY+zlovqDjIrNLSDrIkyDNxEab++dIVZRxAdlyyS6MrWglxPBoFzquzHSOc6bIDOlGOYf/V4md4NWofQmyt9ldL9ovcGjHPZMkOquLmANaTB7DiZiBbUhdJ6F9FA+i78fh2kOy5G1Yc8ATJtdkyLTu0U6t9L9nudmaypT5MqGPJ0pqYujF4b6n44MBLcO4U8oql1nvJzEuawPG5pBgQLG0gJ6p9aH5jlwbcs2mq7NHgyJWqxH0twjn5muqsaQA9oIIdFpk6E+XJZTaX0cqhxNCux7f+ZLXeMCCjaJ+LLnZX1gwz7YilUoni39q30Ad6LabM6S4SuP2OIpPP8ADmAd/SYPouS/+UmN/iof1u43/dQP0pxwiOoI5VDY8+yDy/RFyDovydvWA+qfSIMwZbh6lNxqOyPyua6GRfQ71z/azcZsp1PriCXA5WdYXMLQMpLmh0kX3/ZVW2Ol5xNIU3UQyNCwiLDTIW2HcUdmyOqixvB7UqYerRqYZ01GNBlzIAdo5tnHM2+WbTwXf6vSfCsjNVDZAIBuYOkgLhOz9j2D6l3G5bu368/T3Vqxii6HaTO6Y7EZATE8lz/bGLNR5O/cAtT0lrkNLfE6epWIqVLnxn738Vg5k/8AU08aFKyNWfumY15ngOSYJtJ13d10qsZTWKfb58hcpu2baK/Fu/T56pOGqXvoO/28PTuROGYj58/upX4fsQFf2UY0RRCrS9/l87lqNi7NHVydTr48Fm6Qhwnn42uVs9hVg5kb9/mU6ptJiTtIzO1dnhrjH28lFweONN0jdpuj+6v9vYQgzqD6KhFMafPn6pE+umP6rNaazcRQzEjNoe/dmjThPNVmHYQ14zWI1EG4vI4/OSa2I4jM3c9unNS6WFEEmSDbf53OqsT7NMq80VeDr0WmzX1HDe8gDyHjblyWn2U+rUzP/KDIHz5ooeC/CsHapiZ1IDibam+9WuDxRe8hrctMGGuGhtcx3yrca+fos38So/8A4v8AE1Zq02gDUkC8cBvtaVtNgdGsPhBFCk1rjq+BmP8Au4ckllct/LUnkWhS6WNdyPmuulo5jLJrE4GqHTxnJPtxITED+VEWpIrhH1g4oIChCEoFZ/p3t0YPA1q0w8jq6X/yvBDfK7v9qhgtnD/qXtv8Vj6rmmadP9jTj+GmTJ8XlxnhCo9h4PrKo4N7R8NJ8fZQVs+hGzS8taLOquaO4EwD3ASVUX0kaOjsWo6ga+U9W0wTIkjeRugGATxPJ0V2Jc0Hsgjjv912enhGNpimAOrDcsHTLEQe/wC65XtTotietf1PVvp5jkJdDsu7MCInuJUtCpm46V14Gu/x33jesViX2v8APk6rTdJnTU1/wsrije3gPafP3XI5crkzfgVRENPsT+nzuUDEPnu/TVS6jo37pPNVxMn56LJFbNI/hMMXOHz4FY4hrg2DpFvAwhs6mW33kc9OZ4fofGxdiWk9o6cJ+SU3W9kOVGb/AA7heLx+qXSxD6f5ZvPHWZ7t/qtAMfSHcIGkzb56pGJpUngwL2I4xonqvuL2/RF/8TFRuV3CQdNNZCrH0srr2N+4jVThgR+4ZKVhKcyxwuLjiCNT3ReOSV22SqQ1hhBBHmNwWkwz2km44xwKpqTMncdNIm/3myRsxlZ1QZaTnt0Jkfl5nl81Wnj45IpyyTNfg8JTIkBpnUi823/N6k5QLbvtyUfCM6tuthu4BSW1mkTIWnUWU22hbMBvBlSKVIpzDGO5TqbZErZjn29Ms40RWNTgUg0kk0lcVjSEpZYkFqAEuqQCSYABJJsABqSdwXIfqZjK2OqNZScwYelOXM8DPUcIL+6LCefFaP6xY51PBNptJHXVQ10fwMGcjzDVxejMgASTA0F5Oh5XSSY8I3sefsqox4FQADjMiOIXSPpw8dfmDZFNlhwLuyPTN6LGbMwNXEvDaVM1HnXI0DxcbATxK650K6O/hKR6wg1HGXRcAQIbO/ffn4pUm2NKoo0j6pdqmTSncnig1WlFmP21XkzqSqPISZJ19vb/AD4pzaeKAd668TZVlWvbXv03f40Xn8r7Ss7UFSokYyq0i0eChbPp5nCUbRmuBETx8FM2RSJ/qkk7gP7+yRaHssnfl4SNTA8FDfh/04fPnBP13gWmANw3d/Pwn2SsNTa9xgONuX620Svb0QtIbo4ZuroNucD9T+l+UttRtgW3idfADyCZxYyg2MaTJuRu7lUOxBBkbjc85I/TzTR0yHssH1cjyW6QI13SPurN1MPLKg1OoH8QgEH4NVU4FhfOeQNRPh88FpNlUWkQ3SZVuONv9CTdEQYQ2HFXuzcKWhOsw8ugbtVZ0qULq4oaswZJbI/4FpFxqkUNjMBmT3W/RWCNWPHGXqEWSS8CpYcC14U2m4AQFEBSw5Okl4K3fpLDkajtKdaVIootSSxLQUgQMfsylWAbWpU6gBkCoxrwDxGYWPMKhr/T7AOId+Ha0gyMhezzDSAVrERCirJTKvA7Ip0W5KTGsbwaABPE8TzN1I/DKZCCmhWQ/wAOknDqY5FCGGjguMrFzyfTWfulYZpeQOfyPJOHDS0cSWnmQZtHzVabo70ccRJtI13+HzeuJGDlpHXlNRRWUMO4MhrZE3P9Q4biB6qThmZKcaPJ9BqZ4c+JW8w+x2tbEWjv5pnCdHqTTmcC8/6tPJaXxPDOuQjI0dllzMx14c1bbMoBlODry+61Dtn0z+75SEdPZ9MaMCWPB6ytEvk2qZmMVQa4Bp5kAapmlsiQA2mSd9h99y2bKDdzQnAxWriJ7ZW+Q/EY53Ruq8QQxg/qMctI+WV7s7YzKTQJce87/BW4Yh1S0Qwxj4imeWTI7WACAIQT/VodWrqK7GEadNNIyIAJGEYalBqkgNgT7UgBLagBaIokRKlChygiQQAcoFBBABIkoIKGBj9gbApuGd1zcAbgAIHutTTw7W2AhBBU4opRRoyN2LhGGoIK4p+4ZYjDUSCKAVCTCCCgAwiKCCACQhBBSAEUI0EAFCEI0EIgCUESCkkNEUSCAoCMFBBQS0GjQQQKBESggoZKP//Z">
            <a:hlinkClick r:id="rId4"/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684213" y="1341438"/>
            <a:ext cx="7775575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75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Fokus på relationer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243305"/>
            <a:ext cx="3960440" cy="4310433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algn="l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8288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Forventninger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344754"/>
            <a:ext cx="5213161" cy="4100470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algn="l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8470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9932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Lav din indstilling</a:t>
            </a:r>
            <a:endParaRPr lang="da-DK" dirty="0"/>
          </a:p>
        </p:txBody>
      </p:sp>
      <p:sp>
        <p:nvSpPr>
          <p:cNvPr id="6" name="AutoShape 6" descr="data:image/jpeg;base64,/9j/4AAQSkZJRgABAQAAAQABAAD/2wCEAAkGBhQSEBUUEhQVFBUQFBcYFxQVFBYVGBYZFBkVFBgXFhYYHCYeFxkjGRQWITEhIycpLS0tFR4xODAqNSYrLCkBCQoKDgwOGg8PGS8kHiQxKSwwLissKS0tNTU1NSkwNSwpNTQ1NSwpKTQ1LCkuKSwpKSwsNDUzKiwsLCo1KS4sKf/AABEIAKkBKwMBIgACEQEDEQH/xAAcAAEAAgMBAQEAAAAAAAAAAAAABwgBBQYEAwL/xAA+EAABAwIDBgQDBgYBAwUAAAABAAIDBBEFEiEGBzFBUWETInGBCDKhFEJicpGxIzNSgpLBQySi8BVzo9Hh/8QAGQEBAAMBAQAAAAAAAAAAAAAAAAECAwQF/8QAIBEBAQACAgEFAQAAAAAAAAAAAAECEQMhMQQSQWFxE//aAAwDAQACEQMRAD8Am9FlEBERAREQEREBERARFhzgBcm1uqDKKNtot/NBTSGOPxKlzTYuiADARyD3EZvUAjuthsfvfosQkETC6KZ3yxygDNbjkcCWk9tDpwQdyiXRAREQEREBERAREQEREBERAREQEREBERAREQEREBEWEGUREBERAREQEREBRPv92ydT0zKSJ2V9XcyEGxETdCL8sztPRpHNSwq1fEHKTiwBOjaaOw6XdIT9SgjMlfWkqXRva9hLXMIc1w0LXA3BB6gr4oguPsZj/wBtoKeoPGaMF1uGcXa/08wK3agTc9vYgpKb7JWExtY5zo5Q0uaA85i14bciziTfv2U5YfiUc8bZIXtkjeLtewhzT7j9kHpREQEREBERAREQEREBEWn2k2spqCLxKqQRgmzRxc89GNGrv9INwiid3xGUWe3gVOW/zWjv65cy7LZLeJR4lmFNIc7BcxvbkeB1twI7glB0yIiAiIgIiICIiAsLKwgyiIgIiICL5yzta0ucQ1o4ucQAPUnQLkcZ3u4ZT3Dqlsjh92EGU/q3y/VB2SKIqr4j6Mfy6eof+bw2fs5y8kfxKxX81FIB2mafoWBBNCgL4jMBcKiCqA8kkfhOPRzC57b+rXH/ABK7HDfiAw6T+Z48P54w4fqwn9l6ajb7B8VhfSyTtDZRa0oMJvxa5jnjKHA6jVBWBe3BcLfU1EcEQu+Z7WNHdxtc9hxPYFSdiPw8VWe9NUU8kR1a57nMdY8LgNcD6g6rvd2e55uGv+0TvbLUWIblByRB2hyk6ucRcXsNDwQaba/cFG+GI0BZHLEwNeHlwbNYDzk65H37WN+Vl2O6zYqTDKIwzSNe+SUyENuWtuGtytJ4/Lcmw4rskQEREBEXxrKgRsc46BoJKjK+2bo+yLgqfb6nfIyL7fH40hs2MAObmJ0aXAWB4c12OGVhkZcizgS1w7tXNxepnJdas33Nr3HT2IiLqUFi6yoS3j7usXq6+SWB+eF1vDb4/h5G5QC3JcAG99ed0Es7R7QRUVM+eZ2VkYvbm48mtHNxNgqnbYbWy4jVPnmPHRjAfLGzkxv+zzNyui2s3XVlFRfaquVhPiNYIw90jhnvqXcBw5XXAlBhdJu6rXxYrRujJuamNthzbI4McD2LSVzgCl3cPsEZpxXyi0VO4iIEfPIBbN+Vl/19CgsIiIgIiICIiAiIgLCIgyiIgLkN6W10mHYe6aIN8Rz2xszC4Bfc5rc7Bp0XXqOd/VEZMHeQL+DNE89hcx3/AO9BCtJS4pjcpsZanKRmLn5Yo76jQ2Y3hwA5LrKP4catw/i1EEZ6ND5Le9mr3fDZVeesjJ4theB6GRpP1CnYIK9Vnw4VbQTHUQSEcAQ9l/oQo72o2Vnw+YQ1LWteW5hle14LSSAfKdOB4q4VdWNiifK82ZE1z3Ho1oLj9Aqc7UY++tq5aiS95nkgE3yt4NYOwbYeyDV3TMsIg6PZjeDW0GlNMWsJuY3APYf7XcPaymLYrf8AQzkRVzRTvOgmbfwifxA6x/Ueii/d1uylxV0pD/Bjib/NLS4GQ8GAXHLU9BbqvdtFuPxClBcxjalg5wElw9Y3Wd+l0Fm4Khr2hzHBzXC4c0ggjqCNCF9FUnZTeBW4W8tiecgPmp5QSy/PynVh7iylzB/iKpHt/wCpimhfzyAStPobgj9EEtJdRJifxGUjLiCCaU9XZYm/u4/RcViW+TFa9/hUjfCzcGU7C+Q/3kEj1ACCddpds6SgbepmawngzVz3flY25Prw7qB95m952IWgpw+KlBu4mwfNbqB8rR0ue/RZbuXr5WeNVysjllcMrJHOlleXHXO4Xtpc8T0Nl22FxYRQlmFztjknyjxHyU4Ie94zgZyDY2IsL6aa3WGfNjjdebPKfbXM7udmcLqi10P2l1TA9p8OZ7QL3uJPINWAjre9lPGH0YiYG8TqSepPErnNiNh6ajzywwiN03dzi1l7ht3E262XWqnFhMsv63ffjfwm3XQiJddSosXXO7Ybe0uGx5qiTzOF2Qss6R/o2+g/EbBQDtjvora0lsTjSw8MkTjmcPxyCxPoLBBP28DZ9lbQS08kjYs9i2R5ADXsIc0m/LSx7Equku6TEcxEULJwPvwzwvae/wA4I9wFylViUsgAkke8N4B73Ot6XOiYfiMkMjZInujew3DmEtII7hBK2yHw/VEjw+vIhjBuYmODpH9ri7WDvcnsp6w/D44ImRRNDI4wGta3QADoue3a7XjEaCOYkeK3+HMBpaRoFzbo4EO/u7LqkBERAREQEREBERBhFlYQZREQFrdo8IFVSTU7tBPE9l+hcCAfY2PstkiCtG5fEDR40YZvIZmyQOB5SNILR/ky3urLhQPvi3ZTipdXUbC9j/PK2P543t4yNaNSDYHTUG60ez+/uvgIbPkqWDQ52hklh0e3Qn1BQTJvdnLMFrC02Jja32fIxp+hKqcVYPb3b2nxDZ2eSAuBMkUb43aOY4va+zrcQQ3jz9lXwoMLfbEbLuxCtip23AebvcPusbq93rbQdyFoVJfw/wBeyPFsruM8EjGfmBZJb/GNyCxGCYHDSQMgp2BkcYsAPq5x+84nUkr3ELKIOd2p2Bo8QaRUQtLraSt8sjfR41PobjsoxqvhsBcfDrbNPAPhufctcAf0CnBEER4D8O1LG4OqZpKi33GjwmH1sS4+xCkjDsFpqKItgijhY0a5GgXt/UeLj63K2i1W0Tbxga5c7c9v6deneyx5+S8fHcp8Jxm6+NMDK/xXiw4RtPIf1epUL73ZoDjVKWPa2RpibM6+jcsjS1zz2aT7NUsVMoYx32Q55XMc1jLlzM1vKXX4AH91wNH8Pzp2ulrqt/2iUlzvDaHNBPVztXG/SwXn+hlytyt/ftpn10mGkrY5W5o3se08CxwcP1BK9F1AeJfD9Vweaiq2vI1DTmgd7OBIv6kLTN2hx/CnWl+0FjeU7TPEfSTX6OC9Zksm91hfhbqoh3h782Q5oMPLZJNQ6fjGzswHSR3f5R3XAYpvAxXGSKaMaP0MNMxzA7/3HFxOX1Iau+2L3AQxtEmIO8Z/HwWEtjb2c4Wc8+lh6oIJxCvlne6WZ7pHvPme4lxJPC5P7dl5FKW/asijqYaKnYyKOljzOZG0NbnlsdQOJDA3U/1FRagLNl96GhfNI2OJjnvkNmsaLlxPIBThsDuGDWmTEgHOewhsDTcMzAjM5wNi8A6AaA668g1Xw4YsW1NRTk+WWJsgH4o3Bp+kn0U/qrlXh1Rs7i0bzd7WHMxw0E0LvK5vZ1rgjkbHorJYDjsNZAyeneHxyDQ8webXDk4HiEGxRF48RxiGnbnnljib/VI9rB7XOqD2IuGqt9eFMdb7SX92RSOH65bLp8C2ip6yPxKaVkrL2JadQejmmxaexAQbJERAREQFhEQcHvX3iPwqGPwow+Woc4Nz3yNDMpcTYguPmbYXXy3Tby3YoyVszGMmgyk5Lhr2OuMwa4kixFjrzC474hMQ8aeko4hnlBc4tGrry5WRt9TYn9FxuzM9RgGLR/amGMEZZBcEOil0LmkaGxAd6ssgtKi/EMoc0OaQQ4AgjUEEXBHYhftBr8fqnxUs0kTM8kcUjmMAuXOa0loA53IGipzWwSEmSRrhne67i0tBfxcBpa4uLjlcK61l4MUwKCoDRPDHKGOzNEjA/KeFxfggrFsVR+Ph2KQjNmbDDUNsLj/pnuLgehyv+hXFFTfvp2xips9DRNjjknF6qSNjWuynURFzRxNyT2I6lQggwt/sHibKfEqWaR2RkUzXPdYmzfvaAEnRa5+BVABJglAAuSYngAcbk24WXi4ILoYPtDT1TM9NNHM0cSxwNvzDi0+oC2KpTheLzU0glgkfG9vBzHEH/wDR2Oil/ZD4hni0eIR5xw8eIWd6vjvY+rbeiCd0Wp2f2ppq2PPTTMlA4gHzN7OafM33C2yAsELKIPw2EDgAPQBftEUSSeAWLLKKR846drb5WtF+NgBf1sv3ZZRBTnbbFDU4jUzH/knfb8rXFrR/i0LRr241CWVMzXCxbLICDyIe4H6rxIJb+HOmY6vnc4Avjp/JfiMzwHEe1h6EqwwVP9hdrnYbWMqGtzgBzXMuRmY/QgHkeBHcBWp2X2qgr6ds1O/M06OadHMdza9vI/vxCDSb1tjP/UKB7WNzTw+eHgCXDiy55ObceoChfZzZrH6Iu+yQ1MWf5gMmUkcy15Lb91ZtYAQQnT4JtRUC0lSIAebnwtP/AMLSVy22+6XEIA2eR7665PiOj8SR7PZ13OB6gaW1VlrLFkFa9pdzlTSuZLTwyVcDmtcWWtM24BLHsYb314tv9FJ+we7AUNUKqCaWOGeAZ6SRoLg5wDg179B5D+G+nHUqRbLKAiIgIiIC4nebvGZhcHls+omB8KM8AOBkf+EdOZ0627VVy3g7CYpW4vORTyPa6S0UmgjEQ+Tzk2AAOve6Dw7qmzV+PRzyuMjml88j3fhaWj08zmAdNOilrfDsGcQo88Tb1FLdzLcXtPzx+ulx3Fua9e7DduzC4SXEPqJgPEeOAA1DGX1yg8+Z9l26CtO7nfBNh+WCoBlpgbW/5IdfuX4t/CfYhWDwHaSnrYhLTStkYdDbi0/0ubxaexUdb0tzbasuqqIBlQdXx8GzdSP6ZO/A87HVQpgG0FVhlVniLo5I3ZZI3AgOA4skYf8AwcQguGue282sbh1DJUO1cBljafvSO0aPTmezSs7FbZQ4lSieI2PCSMkZo382nqOh5hQdv120FVWCmideKjJBINw6V2jj/aBlH9yCNq2sfLI+SRxc+Rxc5x4kuNyf1XZ7o9hziFc0vb/ApiHym2jiNWR+riP0BXN7L7NzV1UyngF3SHUn5WNHzPceQA/+uatlslstDh9KyCEaMF3OI8z3m2Z7u5t7aDkg2+XS30/0uM2g3QYbV3JgETz9+A+Gb9S35T7hdqiCBcd+HGVtzSVDXjkyZuR3pnbcH9Ao6x7d9X0d/HppA0f8jRnZ/my4HvZW/QhBSjDsSlp5BJDI6N7Do9ji0j3Csbuf3muxJj4agD7RA0OLhoJWE2zW+64G17aag9Vy3xCbL08TIaqNrI5ZJTG8NAb4gyl+cgcwRa/4hda74b2j7dUE/MKcW9DI2/7BBYREXwrK1kUbpJHNYxgJc5xADQOZKD84hiEcET5ZXBkcbS5zjoABxXM7Mb06GvnMEEj/ABLEtD2FmcN1JaTx01sbHQqFd629R2Iv8Cnu2ljd3DpnDg5w5N6N9zroOV2UxJ1BiNPNI1zPAlaXtILXZTo7Q66scf1QXDCL5wShzQ5pBDgCCOBBFwR7L6IC/MjwASTYDUnoBxK/S4ve7j4pMJndez52+CzreW4JHowOKCtO12LiqrqidoDRNM9wAFtCdPcixPclfLANnZ62bwaaMySEE2BAsBa5JJsBqP1C1qsduL2GdS0zqqYWlq2tyNPFkXzC/QuNjboGoK7VVK+J7mSNLXscWuaRYtLTYgjrdbjY3bGfDqkTQns+M/LI3m13+jyKsPvD3TQYkDI20NSBpKBo+3AStHH8w1HcaKu21Gx1Th8vh1MZbf5XjVjx1Y/gfTj2QWp2P2uhxGmbPCeOj4yRmjfza7/R5jVb1VC2E21lw2qbMwksNhLHfSRl9R+YakHkfdWxwnFY6mBk0Lg6OZoc13UHr0IOhHUIPYiIgIiICIiAiIgLCIgyiIgFcTvA3XU+JNLreFUhvlmA424CUD52/Ucui7ZEFQppa7B6maEPfBIWlj8jtHtcNHNPMWNw7iL6WK1OEYRLVzthgYZJJDZrR+5J4AcSSrT7Y7sqTEnNfOHtkY3KJI3ZXZb3ym4II1PEaXK9eyewlJhzC2mjs53zSu80j/V3TsLDsg8O7jd/HhdPl0dPIAZpbcT/AEtPEMHLrqV16wFlAREQEREELfEnA8w0bgDka+UOdyDnCPKD0uGu/RcPuNxgQYvECbCpY+L3dZzf+5gHurD7Y7Nsr6KWmfp4rfK618jxqx3sQPa6qXVUc9DVlrgY56aQH0cw3BB5jQEHoguRVVIZG97uDGucfRoJP7KpO1u39XiDz48p8PNdsLfLG3p5RxIHM3KtFs9i7MQoI5h8tTF5hfgSC17fY5h7Kv8AiG4nEG1JjiY2SIu8s+djW5eRe0nMDbiLHtdB0u4bd/mvX1DAQLina4X8wNnS27EZQfzHkFtt+uwHjxfboG3lgaBMANXxjg/u5l9fw+i3WL7zKDB42UgLpX08bWeFEAcuUBvncSA12lyNTrwWw2K3oUuKF0bA6OVoJMUmU5m8CWkGzhqLjjrwtqgifdpvndQsbT1bXSwN0Y9ti+IdLH52drgjlfgp9wTHYauFs1PI2SN33m8j0I4tI6GxVd9727Q0Mxnp2k0szr6f8LzxYejT90+3JczsVtxPhs4khcSwkeJET5ZG9COTujuIQW+Kr38Q20niVcVK0+WmYXv6eJLawPcMA/zKkir3yYeyi8dszXPLLtpwf4ua3yOaPl10J4c1W9/j4hWEgGWerlJsObnnl0A+gCDot0mxZxCvbnbeCntJLfgQD5Y/VxH6BytS1tlzO73YxmG0bYRYyO80rx9956fhA0Hp3XToC8OMYNDVQuhnY2SN/Frhf0IPEEciNV7lF2+reKaKEU1O7LUVDbue06xR8Ljo52oHQAnoghzeTsnDh9aYoJxM218t7vi/BIRoT9eoCk34cMYkfDU07rmOFzHs6NMuYOaPUsBt69VCFBQS1MzY4mukkkdYNaMznE/+XuVaTdfsN/6ZRBjiDNM7PMRwDrABjTzDR9STzQdkiIgIiICIiAiIgwiysIMoiICIiAiIgIiICIiAiIgKId++wRniFbA28lO20wHF8Q1z9yzX2PZS8vzIwEEEA35HgexQQV8P+2oY51BK6weS+An+o/PH72Dh6O6r772d8b2SPo6F2UsJbLUD5sw0cyI8rHQu43BtbiY128wJ2H4pNFHmYI5M8JBIIY7zsynjcXtf8K3+5/YBuJVL5ai7oKcguFz/ABXvuQ0u420JPPh1Qcng2ylZXE/ZoJZtTdwHlvzzPdZt/dSPu43S4nTYjBUSsbDHE4l58VjiWkFpYGsJ+YG3up6pKNkTAyNjWMYLNa0BoA6ADgvsg+FXRsljdHI1r2PFnNcAWuB4gg6FRBtb8PMcji+glENz/JlzOYPyPF3AdiD6qZkQVkbuExTPlLYQL/P4zcvrb5vope3cbqYsMBkc4TVDxYyZbBg5tjB1F+ZOp7LvUQEReHHK0w000rRmMMUjw3qWMc4D9Qg1+1u2VPh8BlqHgHXJGD55D/S1vHjz4BVthwqux2ukljjLnSvu550iibwa0uOgDWgADibcFpn4i6trGvrJj/GkaJJXa5GucLkDkAL2A00VttnsLgp6aOKlDRC1oyZSCHA65sw+YnjfndBpNgN3EGGRWYM87x/EnI1d+Fo+6ztz5rrkRAREQEREBERAREQFhZWEGUREBERAREQEREBERAREQEsiIOb2u3fUmJBv2mMl0Ys2Rjix4B5X5i+tiCvZsvsrBh9OIKdpDAS4lxzOc53EudzOgHsFuEQEREBERAREQFgi6yiCI94+5KGZklRQt8KcXeYR/Ll5kNH3HnlbQ9BxUWbGbzqzDDkYfEhBN4JLlo65DxjPpp2KtcQuart2mGzTOmkpInSPN3O8wzHqWghpPsg1G77ezFikhiEMkUrGZyDZ7LAgaPFiDc8CF3q8WF4JBTMyU8UcLeOWNoaCeptxXtQEREBERAREQEREGEREGUQIgIiICIiAiIgIiICIiAiIgIiICIiAiIgIiICIiAiIgIiICIiAiIgIiICIiD//2Q==">
            <a:hlinkClick r:id="rId3"/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684213" y="1341438"/>
            <a:ext cx="7775575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04" y="2276872"/>
            <a:ext cx="6742164" cy="22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Formål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/>
              <a:t>Du går herfra med din indstilling til lønforhandlingen (eller i det mindste skelettet til, hvad du vil skrive)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/>
              <a:t>Argumenter over for ledelsen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/>
              <a:t>Din tillidsrepræsentant bliver klædt på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/>
              <a:t>Forventningsafstemning</a:t>
            </a:r>
          </a:p>
        </p:txBody>
      </p:sp>
    </p:spTree>
    <p:extLst>
      <p:ext uri="{BB962C8B-B14F-4D97-AF65-F5344CB8AC3E}">
        <p14:creationId xmlns:p14="http://schemas.microsoft.com/office/powerpoint/2010/main" val="6344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Program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algn="l"/>
            <a:r>
              <a:rPr lang="da-DK" sz="2400" dirty="0" smtClean="0"/>
              <a:t>16.30-16.45:	Erfaringer fra tidligere forhandlinger</a:t>
            </a:r>
          </a:p>
          <a:p>
            <a:pPr algn="l"/>
            <a:r>
              <a:rPr lang="da-DK" sz="2400" dirty="0" smtClean="0"/>
              <a:t>16.45-17.15:	Baggrund</a:t>
            </a:r>
          </a:p>
          <a:p>
            <a:pPr algn="l"/>
            <a:r>
              <a:rPr lang="da-DK" sz="2400" dirty="0" smtClean="0"/>
              <a:t>17.15-17.45:	Fokus på dig selv</a:t>
            </a:r>
          </a:p>
          <a:p>
            <a:pPr algn="l"/>
            <a:r>
              <a:rPr lang="da-DK" sz="2400" dirty="0" smtClean="0"/>
              <a:t>17.45-18.15:	Fokus på relationer</a:t>
            </a:r>
          </a:p>
          <a:p>
            <a:pPr algn="l"/>
            <a:r>
              <a:rPr lang="da-DK" sz="2400" dirty="0" smtClean="0"/>
              <a:t>18.15-18.30:	Lidt at spise og drikke</a:t>
            </a:r>
          </a:p>
          <a:p>
            <a:pPr algn="l"/>
            <a:r>
              <a:rPr lang="da-DK" sz="2400" dirty="0" smtClean="0"/>
              <a:t>18.30-19.00:	Forventninger</a:t>
            </a:r>
          </a:p>
          <a:p>
            <a:pPr algn="l"/>
            <a:r>
              <a:rPr lang="da-DK" sz="2400" dirty="0" smtClean="0"/>
              <a:t>19.00-19.30:	Lav din indstilling og få sparring</a:t>
            </a:r>
          </a:p>
        </p:txBody>
      </p:sp>
    </p:spTree>
    <p:extLst>
      <p:ext uri="{BB962C8B-B14F-4D97-AF65-F5344CB8AC3E}">
        <p14:creationId xmlns:p14="http://schemas.microsoft.com/office/powerpoint/2010/main" val="40364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Lønsystemet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79598" y="1135063"/>
            <a:ext cx="7776864" cy="4298032"/>
          </a:xfrm>
        </p:spPr>
        <p:txBody>
          <a:bodyPr/>
          <a:lstStyle/>
          <a:p>
            <a:pPr algn="l"/>
            <a:endParaRPr lang="da-DK" dirty="0" smtClean="0"/>
          </a:p>
          <a:p>
            <a:pPr algn="l"/>
            <a:endParaRPr lang="da-DK" dirty="0" smtClean="0"/>
          </a:p>
          <a:p>
            <a:endParaRPr lang="da-DK" dirty="0"/>
          </a:p>
        </p:txBody>
      </p:sp>
      <p:sp>
        <p:nvSpPr>
          <p:cNvPr id="4" name="AutoShape 2" descr="data:image/jpeg;base64,/9j/4AAQSkZJRgABAQAAAQABAAD/2wCEAAkGBhIPEA8PDw8QFQ8UEBQRGBISEBAQEBAPFBAVFBQQFRUXHCceGBkjGRQUHy8gIycpLCwsFR4xNTAqNSYrLCkBCQoKDgwOGg8PGjUkHyQpNTUsLDIqLC8pMSwqLCopLSwpNCwsKSoqLCwsLCwsLCwsLCwsLCwpLCwsKSwpLCw1LP/AABEIALQA8AMBIgACEQEDEQH/xAAbAAEAAQUBAAAAAAAAAAAAAAAAAQIDBAUGB//EAD4QAAIBAgMFBAcGBQMFAAAAAAECAAMRBCExBQYSQVEicZGxEzJCYXKBoQczUmLB0RQjY6KyQ4KSNHPS4fD/xAAbAQEAAgMBAQAAAAAAAAAAAAAABAUBAgMGB//EADERAAICAgEEAAQCCgMAAAAAAAABAgMEETEFEiFBEzJRcSKhBhQzUmGBkZLR4SMkQv/aAAwDAQACEQMRAD8A9xiIgCIiAJEmIBESYgEREmARERAEREAREQBERAEREAmIiAIiIAiIgCIiAIiIAiIgCIiAJEmIBESYgERJiARaLREAWi0RAFotEQBaLREAWkyJMAREQBERAEREAREQBERAIkyIEAmIiAJEmRAESRIgCIkwCIiYuL2jTpC9RwPdqT8phvXJlRcnpGVeanF7y0abtTLXdTZgLdk2vY3nmeP35q8b5hxxsASzL2bm2QnOba3qOJBQpTDH28y9weTaj6yHPK/dL6jo73ux+D2ylvVRZlUnhLEKL2zY8sps6uMRMmdQehIvPEtkjCUfRVfSVvSqQwJvbiGdwFytMnbG8FlerQr1S5biIYBlzbMC4uNeUwsppeTazpEXPUHpHstLGI+SupPuYEy7eeI7A3nqmvRZ2YgVAeG3Dce89J6dsvfCnXqrQVW4mBzBBUWF9Z2qvU+SDl9Oso8rytHQRESQVgiTItAESZEAREmAREWkwCIi0QBAiBAJiIgCLRIgExEiATEiSYBBnie38dUTF4oLUYfz35n8U9snhm9GWNxf/ffzkTJ4Rc9I/aS+xr3cMe0iHvXM+EpRKIILUV7uK15jVcUAbc5is5JJlc9HplKX1M5/RXtx1Bb8qsB9f0mRhsKrA2dmW/w569Jpy0zsFjOBTpreEts375G3pUguQE6Pcj/raXc/+BnG0Nq3YKbZ/K067ciuFxiMdAr3tnqpAkmmG5JIrc6eqZOT9Hq0mYa7TQ8z8xMpWBAIOUtHFrk8apJ8MqiQDEwbExIiATEiIBMSIgExIiAIERAJiIvAEiTEAiJBa2cwTtVT6ouOtxONt9dXzvRq5Jcma1QDUiQtUHQjxnIbwbUq0FesrUmXXgckMBlkttZpqG8GNrqGp4YhSfWVSMvcWMqpdV/FpR8HB5GnrR6XPJN6916j4vEVKT0yGqFuFyyEE6i4BB+k7XF7ytT4jUpVVRfaVeNbW1JGk57F7co1GZwzMWztwkHxnDO6ltJVL2TMfN+BLaOAxm7OKDE+iDfBUpv+t5rcRgatPOpRqqOrU3A8bWnozNxG4z7u6UrUI0JHcbSsXUZb8xL+vqM39GeZrVvoQfmDJqYkKtycr6Dmek9Ir0kqfeJTf46aOfEi801enRp1HQYahw2XLhIOYucwfpLTAuWZaq4rTM39W+DW5dv5mu3XwuHqoXxAa/FYWzAFtCBznSYejs+k3GquHAsDTNWm3je0wKL4YC38OUBz/lvbPuIlbYTCVL3eut/xaeKz2lOPXXFL8zxuVn3ZEm3J6fr0Z+xaOJxLVF/i2WmGIUVHLOyXyNha+U7I+nVKarVpkIgUhlZQxHtXBy+s4Wps+lYDD4hCLDJ3Km/QEiVYXZFfi4rqV91QMLfKdpQUmQoz0bo76OKj0mpIGU2JFQlb9Qek63Zu3kakjOxvbM2yJnFUtmqGLuELHM2UHPvM2HFoOQGnQdBOVlUJI61Wyi9neo1wCNDnKpboeqvwjyld5Vst0TEiIBMREAREQCIiIAiJbrV1QXYgCYbSW2CpqgGptMPH7R4ELJ2myyXM25kTm94N5AlQcGY4dGy56zn8Rv46+xT8WP6yjyOpS3KFa/mRZ362kb+vvvQUlXquGGRUowIPS1pzG2sXTxLouEujFs2LlEIPMrflLGy8Th8bXNfElnPCBYZJkbXNs9J0SVNnrkKVK+n3RJ8bSnlOUvmf9SM25+zEoblEhS+LY+4ICp+bHMTJ2ti62Cohkr03VbDhdAHtpkQc/CaTb6hnRsGrAXIYcZCnoQCcucnD4KqRd+FRYZswIFpxlOKWzVtLwi6289WupS4AKkHhFib5WmNhdmU6YDOXHQEi57hLzY8ILU7X/FwgeA/eYFSqSbkkn3zn+KfPhGHt8mRVxXJBwr4k95lSVshMAvOWrb0VadR1vcB2FmVSLA+6x+ssMXp08vcalwWOBLUns7v000mPq/zqncn+M09LfL8SL8iy+YPnLdXbivUZrNYhR7LaCx0Muek9NvxcrusjpafklZr76dI3AeOKa+ntOnoXAP5ux/laZa1L5ieyWjz7i1yVkzIwCsaicIY9tb8IJ5jW0xbXnW7l4g01exyL5jkeyJBz8v8AVaXYlv8A2dsen4s+03uz6VIX9PxA3yBuotaZxXBnIMt+gZr+Ex8ZhhV7QYg20IvaY+y8R/DcWQcsSS1uFuWU+f3dXvsul+JrzwX8MSuMONm62ht0U6SsoPrBcwwuLTBob1h3FNaNQudACvzlabyqxtwHxE0m1MWEqemSiwa3rIDbPI6c5GyMqyySbfk7QqWtaO1wmIbPjWw6XuZlrUB0nBUd56h9vxUTebI2oztc3OXSwljh9TcO2EuP48nKdD5OkiW6dQNpLk9RCcZrui9oiCIibAiIiATOF29tOrTxNVQ/ZBFgQCAOETuZ59vULYur3Kf7RKrqn7Jfc4X/ACmJiMeKv3tJG5cxMY4TCn1qFu4K3naWyZF55l1p+SFoyTg6HAFpvwEEn1La8pijYJJuMSngoP1MXkNpHY1wzGkZq7PRRmxY/ILMLHViWtfsjQchlMmlVJUd1vlLFbDcRvczRQWv4mdGAxlpmmRiaQQFmaw9/kOpmhx2PY5IDbrzP7S1wem35ktVrx7foxoycXtBUy1b6DvnC43iNR26sx8Tebx1bmDMDGbIxC9s0KnAe0GClgQcwcp7nH6dV0+H4XuT5ZNxvDZqS5HWFqyp6ljY5HodfCbPYm7z4ziKBQikAs2lzyFs7zezKhVHvsekvZYQjKcu2K2zEoYhhkrEe4E28Jl0arDOy/8AEA/22nQLuC4GVenfpwMB43/SYQ2C9OutKsCqkgl1BZQn4gflONfVcW1NxmnpfzJEsS2OlKPJZp49hozjubiHgwM7jcbFF6bMxvaprYD2R0mFV3dwaqCrqwte7VQD4XlnB7ew+BvSDqQz3Nm4uE2Gp0lH1LqFWVQ66k97X5HVYDrffpHoi4jLLW0pGIpuLVUz6rlfvmjw+0g1mBupzBvymcKl7Zf/AFp4mxqctNG3bpGQKFAG603+dQgTKXaHCvCtNQPeSZgSbzKrRoZp2i5/CP8AaJScc/4z8spi3kgzKglwgbrd6oWqtck9g6knmJ0gnN7sD+Y/wfrOknrukr/rr7sg3fMIiJanEiIgmAJ53vtiUp4s8bKt0U5mwta2vynoDPPK/tKuMapBtegmmWhYTH6lHM/4pPRxu+UtpVDC6kEdQQR9IvOWNr3sL9bC/iM5dTFMNHcdzHyN5Fs/Rm1fJNP7+CFo6S8gmaJNq1B7QPeinytLy7aPtIp+FiD4MLfWV1nQ8yH/AJ39mNG7ot2RMTGbWC3VO02n5R3nr7hNVX2qzjhF1XTI9o955DumJ6SWfTv0dfizJ/t/yC9WqlzxObn6D3AcpZZRKWqRh6T1WCU1LMeQ8z0E9fGMKo9sVpI2S2W3pieh7O2WTQon+kv+Mw9ibqLSs9az1Nbewn7mdNTMqcu9WaS9EuuHbycTtrDoKvoKlOmboGHGisDe+RvppNZTwrYe5o0uAXuRTFgTbmJtt8MOWxQII+6TI97Sxh6jEcD/ACYeR/eeK6j8TvbT2vp6PW4Cr+Gtrz9fZGxqdauSxrMmZ7IChgPxG4vNtV3UpurBq9a55hh45gzS4nZ1ZcwASR1GhmPRoVxrSI99xaV9co8p6JtkJPh+DEq7LSjiB6Rkq0VbMaceWh+c3xxeEIHo0VRbQUgAD00mJU2FTqUr1XUVb8nztfpMZdjIumIP/Him0mppJv8AoGky3tzeBMIFKXK30tYW9wnUbIxwr00qKbqRf6TlsRsPD1Lelaq9uVlUecyMDRGGUph3qIhN7Eo1j7rqbTEqa5RXbvZBupcntHY3i85NqrH1qtU99RgPBbSy1BD6yhviu/8AlearH+rOCxZe2dTV2rRTJq1IHoai38L3lptu0eTM3w06h+tpoaZ4cl7I6KAo8BHFNlRE3WJ9Weh7l45aprMoYWCizCx1Oduk6ucP9nOmIPwD6NO1FQT02BFRoSRTZUVG1pFcSA0mTiMUMZbZpekFBBgsTzH7UMsTRPWh5O09RajOK363QrYxqVSg1O6IVKuSt+1cWIEl4k1CxORzsi3E8x444ptMXuXjqWuGZh1psr+RvNRiKNSkbVabofzoy+Yl5G2EuGRO1or4oMsCrKw86GC8qZDukFZcogsFAFycgALknpOs2Jube1TEj3in/wCR/Sc7bo1rcjMYOT8HO7K2BUxJuOzS5uR9FHMztNn7Mp4ZeGmtjzY5sx95m7p4GwAVbAcgLAfKXBssnlKO/Ila/PBLjBRNK+MtIpbUm6bYgOomJW2JbSQ2zocZvPiuLEKf6S+ZlnD1CZ020d3xVWxyYaNzH/qc9/CNSYo4sw8COolNm1PfcXuFanHt9ot1cQwJHE1hla56SyXvqZOJPbb5eQlu8rVFL0WWyq8XlF4LzOgV3i8tGrKTWjQL/FHFLCVOI2XtHot2PgJm0di4qp6mGrH/AGFR/dabKuUuEaucY8ss8cekm1obj419aSr8dRR9BebLD/ZtXPr16a/Crv52nZYtr9HGWVTHmRs/s6+7rn+oo8Ev+s7C81W7e7YwdNk9IXLPxklQufCBYAd03S0wJd49bhWosocmxWWOUeCgS4sqtE7kciJMTIEpKyqIBQaQlt8KpFiLjocxL8iNg0uL3NwdW5fDUieoUIfFbTS4r7KcG33ZrUz+V+IeDAztZE6RtnHhmrinyc1sPcOhhBkWd/xta9ugA0m9TZ6DlMmJrKcpPcmZSS4LYoKOUq9GOkqiamSk0xLb4UGXogGtrbKvpNTtXdo1V9XtDRhqD+06iLTSUFJaZtGbi9o8cxW7+K9K6rhaxsdQh4TlqGOUv0dyMc/+iF+Oog8rz1y0WkNYFZOfULfWjzKh9meJPr1qK/CHc/Wwmww/2XJ/qYiofhVE87zvYnVYlS9HKWZc/ZylD7OMGvrI7H89Vz9BYTZ4fdPCU/Vw1LvKBj/debiJ2VUFwjhK2cuWWaeFVRZVAHQCw8BLgQdJVE30cynhk2kxMgREQBERAEREAREQCIkyIBMiLRAJiRaIBMREAREQBERAEREAREQBERAEREAREQBERAEREAREQBIvEQBERAF4iIAvEmIBEXiIBMi8RAJkXiIAvJiIBF5MRAEREAREQBERAEREAREQ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2393" y="-123440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7" y="1135063"/>
            <a:ext cx="5722879" cy="42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Overblik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27784" y="-99394"/>
            <a:ext cx="3744415" cy="6912768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algn="l"/>
            <a:r>
              <a:rPr lang="da-DK" sz="1800" dirty="0" smtClean="0">
                <a:solidFill>
                  <a:schemeClr val="accent4">
                    <a:lumMod val="75000"/>
                  </a:schemeClr>
                </a:solidFill>
              </a:rPr>
              <a:t>4. Pension</a:t>
            </a:r>
            <a:endParaRPr lang="da-DK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2267744" y="1628800"/>
            <a:ext cx="2448272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Højre klammeparentes 12"/>
          <p:cNvSpPr/>
          <p:nvPr/>
        </p:nvSpPr>
        <p:spPr>
          <a:xfrm>
            <a:off x="3995936" y="3171141"/>
            <a:ext cx="216024" cy="28803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5" name="Lige pilforbindelse 14"/>
          <p:cNvCxnSpPr/>
          <p:nvPr/>
        </p:nvCxnSpPr>
        <p:spPr>
          <a:xfrm flipH="1">
            <a:off x="3203848" y="1916832"/>
            <a:ext cx="324036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Lige pilforbindelse 16"/>
          <p:cNvCxnSpPr/>
          <p:nvPr/>
        </p:nvCxnSpPr>
        <p:spPr>
          <a:xfrm>
            <a:off x="1403648" y="1772816"/>
            <a:ext cx="360040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kstfelt 17"/>
          <p:cNvSpPr txBox="1"/>
          <p:nvPr/>
        </p:nvSpPr>
        <p:spPr>
          <a:xfrm>
            <a:off x="4716016" y="1411053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1: Basisløn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6444208" y="1732166"/>
            <a:ext cx="239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2. Centralt aftalte tillæg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4235975" y="3205887"/>
            <a:ext cx="22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3">
                    <a:lumMod val="75000"/>
                  </a:schemeClr>
                </a:solidFill>
              </a:rPr>
              <a:t>3. Lokalt aftalte tillæg</a:t>
            </a:r>
            <a:endParaRPr lang="da-DK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Lønstigninger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algn="l"/>
            <a:endParaRPr lang="da-DK" dirty="0" smtClean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755576" y="1340768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0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Overblik - lønrelationer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algn="l"/>
            <a:endParaRPr lang="da-DK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611560" y="1124744"/>
          <a:ext cx="4032448" cy="45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/>
          </p:nvPr>
        </p:nvGraphicFramePr>
        <p:xfrm>
          <a:off x="4644008" y="1124744"/>
          <a:ext cx="3995936" cy="45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73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Lønforhandling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/>
          </a:bodyPr>
          <a:lstStyle/>
          <a:p>
            <a:pPr algn="l"/>
            <a:endParaRPr lang="da-DK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65075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led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626338">
            <a:off x="3382830" y="4197059"/>
            <a:ext cx="445047" cy="34750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03041" y="4235709"/>
            <a:ext cx="445047" cy="34750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407252">
            <a:off x="3310822" y="2349441"/>
            <a:ext cx="445047" cy="34750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49">
            <a:off x="5416132" y="2263700"/>
            <a:ext cx="445047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Hvor mange penge er der?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29803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a-DK" dirty="0" smtClean="0"/>
              <a:t>Ingen begrænsninger i overenskomsten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a-DK" dirty="0" smtClean="0"/>
              <a:t>”Forventning” om 0,5 % i hvert </a:t>
            </a:r>
            <a:r>
              <a:rPr lang="da-DK" dirty="0" err="1" smtClean="0"/>
              <a:t>overenskomstår</a:t>
            </a:r>
            <a:endParaRPr lang="da-DK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da-DK" dirty="0" smtClean="0"/>
              <a:t>AU </a:t>
            </a:r>
            <a:r>
              <a:rPr lang="da-DK" i="1" dirty="0" smtClean="0"/>
              <a:t>ledelsesudmelding:</a:t>
            </a:r>
            <a:endParaRPr lang="da-DK" dirty="0" smtClean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da-DK" dirty="0" smtClean="0"/>
              <a:t>2014 (1.4.13-31.3.14): 0,1 %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a-DK" dirty="0" smtClean="0"/>
              <a:t>2015 (1.4.14-31.3.15): 0,3 % </a:t>
            </a:r>
            <a:r>
              <a:rPr lang="da-DK" sz="1700" dirty="0" smtClean="0"/>
              <a:t>(hvis ikke forhøjet)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a-DK" dirty="0" smtClean="0"/>
              <a:t>Kan være mere eller mindre efter beslutning fra dekan/universitetsdirektør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a-DK" dirty="0" smtClean="0"/>
              <a:t>O,1 % cirka lig 4 mio. kr. </a:t>
            </a:r>
          </a:p>
        </p:txBody>
      </p:sp>
    </p:spTree>
    <p:extLst>
      <p:ext uri="{BB962C8B-B14F-4D97-AF65-F5344CB8AC3E}">
        <p14:creationId xmlns:p14="http://schemas.microsoft.com/office/powerpoint/2010/main" val="30493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ogSPROG 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KOMogSPROG Tema</Template>
  <TotalTime>1787</TotalTime>
  <Words>578</Words>
  <Application>Microsoft Office PowerPoint</Application>
  <PresentationFormat>On-screen Show (4:3)</PresentationFormat>
  <Paragraphs>103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KOMogSPROG Tema</vt:lpstr>
      <vt:lpstr>Lønforhandling</vt:lpstr>
      <vt:lpstr>Formål</vt:lpstr>
      <vt:lpstr>Program</vt:lpstr>
      <vt:lpstr>Lønsystemet</vt:lpstr>
      <vt:lpstr>Overblik</vt:lpstr>
      <vt:lpstr>Lønstigninger</vt:lpstr>
      <vt:lpstr>Overblik - lønrelationer</vt:lpstr>
      <vt:lpstr>Lønforhandling</vt:lpstr>
      <vt:lpstr>Hvor mange penge er der?</vt:lpstr>
      <vt:lpstr>Lønpolitikken</vt:lpstr>
      <vt:lpstr>MUS og lønforhandling</vt:lpstr>
      <vt:lpstr>Lønstatistikker</vt:lpstr>
      <vt:lpstr>Forslaget</vt:lpstr>
      <vt:lpstr>Fokus på dig selv</vt:lpstr>
      <vt:lpstr>Fokus på relationer</vt:lpstr>
      <vt:lpstr>Forventninger</vt:lpstr>
      <vt:lpstr>Lav din indstilling</vt:lpstr>
    </vt:vector>
  </TitlesOfParts>
  <Company>Service 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 Lindegaard Christensen</dc:creator>
  <cp:lastModifiedBy>Marie Louise Bro Pold</cp:lastModifiedBy>
  <cp:revision>83</cp:revision>
  <dcterms:created xsi:type="dcterms:W3CDTF">2011-11-21T09:47:38Z</dcterms:created>
  <dcterms:modified xsi:type="dcterms:W3CDTF">2015-01-23T08:12:41Z</dcterms:modified>
</cp:coreProperties>
</file>